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4630400" cy="8229600"/>
  <p:notesSz cx="8229600" cy="14630400"/>
  <p:embeddedFontLst>
    <p:embeddedFont>
      <p:font typeface="Alexandria" pitchFamily="2" charset="-78"/>
      <p:regular r:id="rId19"/>
    </p:embeddedFont>
    <p:embeddedFont>
      <p:font typeface="Nobile" panose="02000503050000020004" pitchFamily="2" charset="0"/>
      <p:regular r:id="rId20"/>
    </p:embeddedFont>
  </p:embeddedFontLst>
  <p:defaultTextStyle>
    <a:defPPr>
      <a:defRPr lang="ru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7" d="100"/>
          <a:sy n="107" d="100"/>
        </p:scale>
        <p:origin x="4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9179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754FA"/>
          </a:solidFill>
          <a:ln/>
        </p:spPr>
        <p:txBody>
          <a:bodyPr/>
          <a:lstStyle/>
          <a:p>
            <a:endParaRPr lang="ru-EE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ru-E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754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754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754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754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754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7E7E9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754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754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754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754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754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754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B54DA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754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754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754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754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asyfind.ee/account/registration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http://easyfind.ee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Relationship Id="rId14" Type="http://schemas.openxmlformats.org/officeDocument/2006/relationships/image" Target="../media/image2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13" Type="http://schemas.openxmlformats.org/officeDocument/2006/relationships/image" Target="../media/image49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image" Target="../media/image48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2.sv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0" Type="http://schemas.openxmlformats.org/officeDocument/2006/relationships/image" Target="../media/image46.svg"/><Relationship Id="rId4" Type="http://schemas.openxmlformats.org/officeDocument/2006/relationships/image" Target="../media/image40.svg"/><Relationship Id="rId9" Type="http://schemas.openxmlformats.org/officeDocument/2006/relationships/image" Target="../media/image45.png"/><Relationship Id="rId14" Type="http://schemas.openxmlformats.org/officeDocument/2006/relationships/image" Target="../media/image50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sv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4.sv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6.png"/><Relationship Id="rId3" Type="http://schemas.openxmlformats.org/officeDocument/2006/relationships/image" Target="../media/image57.png"/><Relationship Id="rId7" Type="http://schemas.openxmlformats.org/officeDocument/2006/relationships/image" Target="../media/image61.svg"/><Relationship Id="rId12" Type="http://schemas.openxmlformats.org/officeDocument/2006/relationships/hyperlink" Target="https://easyfind.ee/account/registration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0.png"/><Relationship Id="rId11" Type="http://schemas.openxmlformats.org/officeDocument/2006/relationships/image" Target="../media/image65.svg"/><Relationship Id="rId5" Type="http://schemas.openxmlformats.org/officeDocument/2006/relationships/image" Target="../media/image59.sv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hyperlink" Target="http://easyfind.e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2284809"/>
            <a:ext cx="12902327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050"/>
              </a:lnSpc>
              <a:buNone/>
            </a:pPr>
            <a:r>
              <a:rPr lang="en-US" sz="48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Easyfind — kui teie ettevõtet </a:t>
            </a:r>
            <a:r>
              <a:rPr lang="en-US" sz="4850" dirty="0">
                <a:solidFill>
                  <a:srgbClr val="1B54DA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tegelikult otsitakse</a:t>
            </a:r>
            <a:endParaRPr lang="en-US" sz="4850" dirty="0"/>
          </a:p>
        </p:txBody>
      </p:sp>
      <p:sp>
        <p:nvSpPr>
          <p:cNvPr id="3" name="Text 1"/>
          <p:cNvSpPr/>
          <p:nvPr/>
        </p:nvSpPr>
        <p:spPr>
          <a:xfrm>
            <a:off x="864037" y="4198144"/>
            <a:ext cx="1290232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Kaasaegne portaal, kus spetsialistid, ettevõtted ja kliendid kohtuvad ilma tarbetu mürаtа. Kolm keelt, kuus kategooriat, ausad arvustused — kõik ühes kohas.</a:t>
            </a:r>
            <a:endParaRPr lang="en-US" sz="1900" dirty="0"/>
          </a:p>
        </p:txBody>
      </p:sp>
      <p:pic>
        <p:nvPicPr>
          <p:cNvPr id="4" name="Image 0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037" y="5265896"/>
            <a:ext cx="2243733" cy="678894"/>
          </a:xfrm>
          <a:prstGeom prst="rect">
            <a:avLst/>
          </a:prstGeom>
        </p:spPr>
      </p:pic>
      <p:pic>
        <p:nvPicPr>
          <p:cNvPr id="5" name="Image 1" descr="preencoded.png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1118" y="5265896"/>
            <a:ext cx="2454235" cy="67889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58171" y="881301"/>
            <a:ext cx="2524958" cy="3156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Portaali lugu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1558171" y="1263015"/>
            <a:ext cx="8689181" cy="6311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50"/>
              </a:lnSpc>
              <a:buNone/>
            </a:pPr>
            <a:r>
              <a:rPr lang="en-US" sz="39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See sai alguse päriselt probleemist</a:t>
            </a:r>
            <a:endParaRPr lang="en-US" sz="3950" dirty="0"/>
          </a:p>
        </p:txBody>
      </p:sp>
      <p:sp>
        <p:nvSpPr>
          <p:cNvPr id="4" name="Shape 2"/>
          <p:cNvSpPr/>
          <p:nvPr/>
        </p:nvSpPr>
        <p:spPr>
          <a:xfrm>
            <a:off x="1412796" y="2142053"/>
            <a:ext cx="6401633" cy="5206127"/>
          </a:xfrm>
          <a:prstGeom prst="roundRect">
            <a:avLst>
              <a:gd name="adj" fmla="val 2794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ru-EE"/>
          </a:p>
        </p:txBody>
      </p:sp>
      <p:sp>
        <p:nvSpPr>
          <p:cNvPr id="5" name="Text 3"/>
          <p:cNvSpPr/>
          <p:nvPr/>
        </p:nvSpPr>
        <p:spPr>
          <a:xfrm>
            <a:off x="1614726" y="2307312"/>
            <a:ext cx="4116348" cy="3156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Aljona Malets — Easyfindi asutaja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1614726" y="2788206"/>
            <a:ext cx="5997773" cy="23507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Olen kolme lapse ema ja Eesti naiste jalgpallikoondise endine mängija. Igapäevaelus nägin üht ja sama: </a:t>
            </a:r>
            <a:endParaRPr lang="en-US" sz="1550" dirty="0"/>
          </a:p>
          <a:p>
            <a:pPr marL="0" indent="0" algn="l">
              <a:lnSpc>
                <a:spcPts val="23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hea töö ja aus teenus jäävad sageli märkamata. Informatsioon on hajutatud Facebooki gruppidesse, </a:t>
            </a:r>
            <a:endParaRPr lang="en-US" sz="1550" dirty="0"/>
          </a:p>
          <a:p>
            <a:pPr marL="0" indent="0" algn="l">
              <a:lnSpc>
                <a:spcPts val="23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Google’i otsingutulemuste sügavustesse ja erinevatesse portaalidesse. Sageli upuvad head spetsialistid </a:t>
            </a:r>
            <a:endParaRPr lang="en-US" sz="1550" dirty="0"/>
          </a:p>
          <a:p>
            <a:pPr marL="0" indent="0" algn="l">
              <a:lnSpc>
                <a:spcPts val="23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lihtsalt reklaamimüra alla — eriti siis, kui inimesed otsivad midagi lastele, kodule või väikesele ettevõttele.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1614726" y="5287685"/>
            <a:ext cx="5997773" cy="14692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Tahtsin luua ühe koha, kus teenusepakkujad ja kliendid leiavad üksteist lihtsalt ja kiiresti. </a:t>
            </a:r>
            <a:endParaRPr lang="en-US" sz="1550" dirty="0"/>
          </a:p>
          <a:p>
            <a:pPr marL="0" indent="0" algn="l">
              <a:lnSpc>
                <a:spcPts val="23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Nii sündiski Easyfind — platvorm, mis annab ettevõtetele pideva nähtavuse ja klientidele lihtsa otsingu, </a:t>
            </a:r>
            <a:endParaRPr lang="en-US" sz="1550" dirty="0"/>
          </a:p>
          <a:p>
            <a:pPr marL="0" indent="0" algn="l">
              <a:lnSpc>
                <a:spcPts val="23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ilma keeruka turunduse ja suurte reklaamieelarveteta.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1614726" y="6905625"/>
            <a:ext cx="5997773" cy="2938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endParaRPr lang="en-US" sz="155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9354" y="2327910"/>
            <a:ext cx="4910257" cy="2833211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8169354" y="5346978"/>
            <a:ext cx="977979" cy="371118"/>
          </a:xfrm>
          <a:prstGeom prst="roundRect">
            <a:avLst>
              <a:gd name="adj" fmla="val 18288"/>
            </a:avLst>
          </a:prstGeom>
          <a:noFill/>
          <a:ln w="7620">
            <a:solidFill>
              <a:srgbClr val="1B54DA"/>
            </a:solidFill>
            <a:prstDash val="solid"/>
          </a:ln>
        </p:spPr>
        <p:txBody>
          <a:bodyPr/>
          <a:lstStyle/>
          <a:p>
            <a:endParaRPr lang="ru-EE"/>
          </a:p>
        </p:txBody>
      </p:sp>
      <p:sp>
        <p:nvSpPr>
          <p:cNvPr id="11" name="Text 8"/>
          <p:cNvSpPr/>
          <p:nvPr/>
        </p:nvSpPr>
        <p:spPr>
          <a:xfrm>
            <a:off x="8298061" y="5415082"/>
            <a:ext cx="720566" cy="2349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1B54DA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ASUTAJA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9248299" y="5346978"/>
            <a:ext cx="1491615" cy="371118"/>
          </a:xfrm>
          <a:prstGeom prst="roundRect">
            <a:avLst>
              <a:gd name="adj" fmla="val 18288"/>
            </a:avLst>
          </a:prstGeom>
          <a:noFill/>
          <a:ln w="7620">
            <a:solidFill>
              <a:srgbClr val="1B54DA"/>
            </a:solidFill>
            <a:prstDash val="solid"/>
          </a:ln>
        </p:spPr>
        <p:txBody>
          <a:bodyPr/>
          <a:lstStyle/>
          <a:p>
            <a:endParaRPr lang="ru-EE"/>
          </a:p>
        </p:txBody>
      </p:sp>
      <p:sp>
        <p:nvSpPr>
          <p:cNvPr id="13" name="Text 10"/>
          <p:cNvSpPr/>
          <p:nvPr/>
        </p:nvSpPr>
        <p:spPr>
          <a:xfrm>
            <a:off x="9377005" y="5415082"/>
            <a:ext cx="1234202" cy="2349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50" dirty="0">
                <a:solidFill>
                  <a:srgbClr val="1B54DA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AL</a:t>
            </a:r>
            <a:r>
              <a:rPr lang="et-EE" sz="1250">
                <a:solidFill>
                  <a:srgbClr val="1B54DA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JON</a:t>
            </a:r>
            <a:r>
              <a:rPr lang="en-US" sz="1250">
                <a:solidFill>
                  <a:srgbClr val="1B54DA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 </a:t>
            </a:r>
            <a:r>
              <a:rPr lang="en-US" sz="1250" dirty="0">
                <a:solidFill>
                  <a:srgbClr val="1B54DA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MALETS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55276" y="1091684"/>
            <a:ext cx="2657832" cy="3321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Turu probleem</a:t>
            </a:r>
            <a:endParaRPr lang="en-US" sz="2050" dirty="0"/>
          </a:p>
        </p:txBody>
      </p:sp>
      <p:sp>
        <p:nvSpPr>
          <p:cNvPr id="3" name="Text 1"/>
          <p:cNvSpPr/>
          <p:nvPr/>
        </p:nvSpPr>
        <p:spPr>
          <a:xfrm>
            <a:off x="1255276" y="1497092"/>
            <a:ext cx="11510605" cy="664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00"/>
              </a:lnSpc>
              <a:buNone/>
            </a:pPr>
            <a:r>
              <a:rPr lang="en-US" sz="41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Miks head spetsialistid jäävad nähtamatuks</a:t>
            </a:r>
            <a:endParaRPr lang="en-US" sz="4150" dirty="0"/>
          </a:p>
        </p:txBody>
      </p:sp>
      <p:sp>
        <p:nvSpPr>
          <p:cNvPr id="4" name="Text 2"/>
          <p:cNvSpPr/>
          <p:nvPr/>
        </p:nvSpPr>
        <p:spPr>
          <a:xfrm>
            <a:off x="1255276" y="2436257"/>
            <a:ext cx="12119848" cy="12663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Tänapäeval ei piisa enam ainult ühest veebilehest või sotsiaalmeedia kontost. </a:t>
            </a:r>
            <a:endParaRPr lang="en-US" sz="1650" dirty="0"/>
          </a:p>
          <a:p>
            <a:pPr marL="0" indent="0" algn="l">
              <a:lnSpc>
                <a:spcPts val="2450"/>
              </a:lnSpc>
              <a:buNone/>
            </a:pPr>
            <a:r>
              <a:rPr lang="en-US" sz="16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Algoritmid muutuvad, orgaaniline nähtavus väheneb ja reklaamikulud kasvavad. </a:t>
            </a:r>
            <a:endParaRPr lang="en-US" sz="1650" dirty="0"/>
          </a:p>
          <a:p>
            <a:pPr marL="0" indent="0" algn="l">
              <a:lnSpc>
                <a:spcPts val="2450"/>
              </a:lnSpc>
              <a:buNone/>
            </a:pPr>
            <a:r>
              <a:rPr lang="en-US" sz="16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Enne ostuotsust puutub klient brändiga kokku mitmes kohas — ja ettevõte, </a:t>
            </a:r>
            <a:endParaRPr lang="en-US" sz="1650" dirty="0"/>
          </a:p>
          <a:p>
            <a:pPr marL="0" indent="0" algn="l">
              <a:lnSpc>
                <a:spcPts val="2450"/>
              </a:lnSpc>
              <a:buNone/>
            </a:pPr>
            <a:r>
              <a:rPr lang="en-US" sz="16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mis on nähtav ainult ühel platvormil, kaotab potentsiaalseid kliente juba enne valiku tegemist.</a:t>
            </a:r>
            <a:endParaRPr lang="en-US" sz="1650" dirty="0"/>
          </a:p>
        </p:txBody>
      </p:sp>
      <p:sp>
        <p:nvSpPr>
          <p:cNvPr id="5" name="Shape 3"/>
          <p:cNvSpPr/>
          <p:nvPr/>
        </p:nvSpPr>
        <p:spPr>
          <a:xfrm>
            <a:off x="1255276" y="3908584"/>
            <a:ext cx="5968365" cy="1523047"/>
          </a:xfrm>
          <a:prstGeom prst="roundRect">
            <a:avLst>
              <a:gd name="adj" fmla="val 5864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ru-EE"/>
          </a:p>
        </p:txBody>
      </p:sp>
      <p:sp>
        <p:nvSpPr>
          <p:cNvPr id="6" name="Text 4"/>
          <p:cNvSpPr/>
          <p:nvPr/>
        </p:nvSpPr>
        <p:spPr>
          <a:xfrm>
            <a:off x="1475423" y="4128730"/>
            <a:ext cx="2657832" cy="3398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000000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🔍</a:t>
            </a:r>
            <a:r>
              <a:rPr lang="en-US" sz="20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Raske leida</a:t>
            </a:r>
            <a:endParaRPr lang="en-US" sz="2050" dirty="0"/>
          </a:p>
        </p:txBody>
      </p:sp>
      <p:sp>
        <p:nvSpPr>
          <p:cNvPr id="7" name="Text 5"/>
          <p:cNvSpPr/>
          <p:nvPr/>
        </p:nvSpPr>
        <p:spPr>
          <a:xfrm>
            <a:off x="1475423" y="4578310"/>
            <a:ext cx="5528072" cy="6331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Informatsioon on hajutatud erinevate platvormide vahel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7406759" y="3908584"/>
            <a:ext cx="5968365" cy="1523047"/>
          </a:xfrm>
          <a:prstGeom prst="roundRect">
            <a:avLst>
              <a:gd name="adj" fmla="val 5864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ru-EE"/>
          </a:p>
        </p:txBody>
      </p:sp>
      <p:sp>
        <p:nvSpPr>
          <p:cNvPr id="9" name="Text 7"/>
          <p:cNvSpPr/>
          <p:nvPr/>
        </p:nvSpPr>
        <p:spPr>
          <a:xfrm>
            <a:off x="7626906" y="4128730"/>
            <a:ext cx="2657832" cy="3398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000000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📢</a:t>
            </a:r>
            <a:r>
              <a:rPr lang="en-US" sz="20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Reklaamimüra</a:t>
            </a:r>
            <a:endParaRPr lang="en-US" sz="2050" dirty="0"/>
          </a:p>
        </p:txBody>
      </p:sp>
      <p:sp>
        <p:nvSpPr>
          <p:cNvPr id="10" name="Text 8"/>
          <p:cNvSpPr/>
          <p:nvPr/>
        </p:nvSpPr>
        <p:spPr>
          <a:xfrm>
            <a:off x="7626906" y="4578310"/>
            <a:ext cx="5528072" cy="6331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Tasuline reklaam surub sageli ausad pakkumised tagaplaanile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255276" y="5614749"/>
            <a:ext cx="5968365" cy="1523047"/>
          </a:xfrm>
          <a:prstGeom prst="roundRect">
            <a:avLst>
              <a:gd name="adj" fmla="val 5864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ru-EE"/>
          </a:p>
        </p:txBody>
      </p:sp>
      <p:sp>
        <p:nvSpPr>
          <p:cNvPr id="12" name="Text 10"/>
          <p:cNvSpPr/>
          <p:nvPr/>
        </p:nvSpPr>
        <p:spPr>
          <a:xfrm>
            <a:off x="1475423" y="5834896"/>
            <a:ext cx="2870240" cy="3398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000000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💸</a:t>
            </a:r>
            <a:r>
              <a:rPr lang="en-US" sz="20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Kallis edendamine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1475423" y="6284476"/>
            <a:ext cx="5528072" cy="6331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Reklaamid sotsiaalmeedias kaovad uudisvoogudest kiiresti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7406759" y="5614749"/>
            <a:ext cx="5968365" cy="1523047"/>
          </a:xfrm>
          <a:prstGeom prst="roundRect">
            <a:avLst>
              <a:gd name="adj" fmla="val 5864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ru-EE"/>
          </a:p>
        </p:txBody>
      </p:sp>
      <p:sp>
        <p:nvSpPr>
          <p:cNvPr id="15" name="Text 13"/>
          <p:cNvSpPr/>
          <p:nvPr/>
        </p:nvSpPr>
        <p:spPr>
          <a:xfrm>
            <a:off x="7626906" y="5834896"/>
            <a:ext cx="2657832" cy="3398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000000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🏆</a:t>
            </a:r>
            <a:r>
              <a:rPr lang="en-US" sz="20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Raske eristuda</a:t>
            </a:r>
            <a:endParaRPr lang="en-US" sz="2050" dirty="0"/>
          </a:p>
        </p:txBody>
      </p:sp>
      <p:sp>
        <p:nvSpPr>
          <p:cNvPr id="16" name="Text 14"/>
          <p:cNvSpPr/>
          <p:nvPr/>
        </p:nvSpPr>
        <p:spPr>
          <a:xfrm>
            <a:off x="7626906" y="6284476"/>
            <a:ext cx="5528072" cy="6331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Ilma arvustuste, portfoolio ja ekspertsisuta on raske konkurentidest eristuda</a:t>
            </a:r>
            <a:endParaRPr lang="en-US" sz="16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3758" y="1896308"/>
            <a:ext cx="8056483" cy="971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800"/>
              </a:lnSpc>
              <a:buNone/>
            </a:pPr>
            <a:r>
              <a:rPr lang="en-US" sz="30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Easyfind — rohkem kui lihtsalt kuulutuste portaal</a:t>
            </a:r>
            <a:endParaRPr lang="en-US" sz="3050" dirty="0"/>
          </a:p>
        </p:txBody>
      </p:sp>
      <p:sp>
        <p:nvSpPr>
          <p:cNvPr id="4" name="Text 1"/>
          <p:cNvSpPr/>
          <p:nvPr/>
        </p:nvSpPr>
        <p:spPr>
          <a:xfrm>
            <a:off x="543758" y="3014067"/>
            <a:ext cx="8056483" cy="607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Easyfindis ei ole kuulutus lihtsalt rida nimekirjas. </a:t>
            </a:r>
            <a:endParaRPr lang="en-US" sz="1200" dirty="0"/>
          </a:p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Iga kuulutus muutub täisväärtuslikuks leheks, kus ettevõte saab oma teenuseid või tooteid </a:t>
            </a:r>
            <a:endParaRPr lang="en-US" sz="1200" dirty="0"/>
          </a:p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põhjalikult tutvustada ning anda kliendile kogu vajaliku info otsuse tegemiseks.</a:t>
            </a:r>
            <a:endParaRPr lang="en-US" sz="12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3758" y="3731657"/>
            <a:ext cx="388382" cy="38838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054298" y="3731657"/>
            <a:ext cx="1942267" cy="242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Fotod ja portfoolio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1054298" y="4032885"/>
            <a:ext cx="7545943" cy="202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Laadige üles töönäited, tootepildid ja visuaalsed tõendid oma teenuse kvaliteedist.</a:t>
            </a:r>
            <a:endParaRPr lang="en-US" sz="12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43758" y="4430911"/>
            <a:ext cx="388382" cy="388382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054298" y="4430911"/>
            <a:ext cx="2002750" cy="242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Videopresentatsioon</a:t>
            </a:r>
            <a:endParaRPr lang="en-US" sz="1500" dirty="0"/>
          </a:p>
        </p:txBody>
      </p:sp>
      <p:sp>
        <p:nvSpPr>
          <p:cNvPr id="10" name="Text 5"/>
          <p:cNvSpPr/>
          <p:nvPr/>
        </p:nvSpPr>
        <p:spPr>
          <a:xfrm>
            <a:off x="1054298" y="4732139"/>
            <a:ext cx="7545943" cy="202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Video toimib paremini kui tuhat sõna — näidake protsessi, tulemust või päris klientide arvustusi.</a:t>
            </a:r>
            <a:endParaRPr lang="en-US" sz="12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43758" y="5130165"/>
            <a:ext cx="388382" cy="388382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054298" y="5130165"/>
            <a:ext cx="2653427" cy="242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Dokumendid ja hinnakirjad</a:t>
            </a:r>
            <a:endParaRPr lang="en-US" sz="1500" dirty="0"/>
          </a:p>
        </p:txBody>
      </p:sp>
      <p:sp>
        <p:nvSpPr>
          <p:cNvPr id="13" name="Text 7"/>
          <p:cNvSpPr/>
          <p:nvPr/>
        </p:nvSpPr>
        <p:spPr>
          <a:xfrm>
            <a:off x="1054298" y="5431393"/>
            <a:ext cx="7545943" cy="202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Lisage kuulutusele otse PDF-faile, hinnakirju, portfoolioid ja lisamaterjale.</a:t>
            </a:r>
            <a:endParaRPr lang="en-US" sz="120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43758" y="5829419"/>
            <a:ext cx="388382" cy="388382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1054298" y="5829419"/>
            <a:ext cx="1942267" cy="242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Täielik kontaktteave</a:t>
            </a:r>
            <a:endParaRPr lang="en-US" sz="1500" dirty="0"/>
          </a:p>
        </p:txBody>
      </p:sp>
      <p:sp>
        <p:nvSpPr>
          <p:cNvPr id="16" name="Text 9"/>
          <p:cNvSpPr/>
          <p:nvPr/>
        </p:nvSpPr>
        <p:spPr>
          <a:xfrm>
            <a:off x="1054298" y="6130647"/>
            <a:ext cx="7545943" cy="202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Telefon, koduleht, sõnumid, sotsiaalmeedia lingid — klient leiab teid eelistatud viisil.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47586" y="904399"/>
            <a:ext cx="1652349" cy="2065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3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Portaali struktuur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3547586" y="1139190"/>
            <a:ext cx="6631186" cy="4131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Üks portaal — kuus suunda ettevõtluseks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3547586" y="1658422"/>
            <a:ext cx="7535108" cy="324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0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Easyfind ühendab erinevad valdkonnad, muutes platvormi universaalseks tööriistaks ettevõtjatele. Postitage pakkumisi korraga mitmesse kategooriasse ja jõudke võimalikult laia publikuni.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3547586" y="2062520"/>
            <a:ext cx="7535108" cy="868323"/>
          </a:xfrm>
          <a:prstGeom prst="roundRect">
            <a:avLst>
              <a:gd name="adj" fmla="val 6394"/>
            </a:avLst>
          </a:prstGeom>
          <a:solidFill>
            <a:srgbClr val="FFFFFF"/>
          </a:solidFill>
          <a:ln w="1524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ru-EE"/>
          </a:p>
        </p:txBody>
      </p:sp>
      <p:sp>
        <p:nvSpPr>
          <p:cNvPr id="6" name="Shape 4"/>
          <p:cNvSpPr/>
          <p:nvPr/>
        </p:nvSpPr>
        <p:spPr>
          <a:xfrm>
            <a:off x="3562826" y="2077760"/>
            <a:ext cx="528757" cy="837843"/>
          </a:xfrm>
          <a:prstGeom prst="roundRect">
            <a:avLst>
              <a:gd name="adj" fmla="val 7042"/>
            </a:avLst>
          </a:prstGeom>
          <a:solidFill>
            <a:srgbClr val="D2DDF9"/>
          </a:solidFill>
          <a:ln/>
        </p:spPr>
        <p:txBody>
          <a:bodyPr/>
          <a:lstStyle/>
          <a:p>
            <a:endParaRPr lang="ru-EE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24275" y="2397562"/>
            <a:ext cx="198239" cy="198239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4162306" y="2209919"/>
            <a:ext cx="1652349" cy="2065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Teenused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4162306" y="2458879"/>
            <a:ext cx="6772989" cy="324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0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Spetsialistidele ja ettevõtetele: ilu, remont, õpetamine, konsultatsioonid, professionaalsed teenused. Üle 90 aktiivse kuulutuse.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3547586" y="3001566"/>
            <a:ext cx="7535108" cy="793075"/>
          </a:xfrm>
          <a:prstGeom prst="roundRect">
            <a:avLst>
              <a:gd name="adj" fmla="val 7001"/>
            </a:avLst>
          </a:prstGeom>
          <a:solidFill>
            <a:srgbClr val="FFFFFF"/>
          </a:solidFill>
          <a:ln w="1524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ru-EE"/>
          </a:p>
        </p:txBody>
      </p:sp>
      <p:sp>
        <p:nvSpPr>
          <p:cNvPr id="11" name="Shape 8"/>
          <p:cNvSpPr/>
          <p:nvPr/>
        </p:nvSpPr>
        <p:spPr>
          <a:xfrm>
            <a:off x="3562826" y="3016806"/>
            <a:ext cx="528757" cy="762595"/>
          </a:xfrm>
          <a:prstGeom prst="roundRect">
            <a:avLst>
              <a:gd name="adj" fmla="val 7042"/>
            </a:avLst>
          </a:prstGeom>
          <a:solidFill>
            <a:srgbClr val="D2DDF9"/>
          </a:solidFill>
          <a:ln/>
        </p:spPr>
        <p:txBody>
          <a:bodyPr/>
          <a:lstStyle/>
          <a:p>
            <a:endParaRPr lang="ru-EE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24275" y="3298984"/>
            <a:ext cx="198239" cy="198239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162306" y="3148965"/>
            <a:ext cx="1652349" cy="2065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Tooted</a:t>
            </a:r>
            <a:endParaRPr lang="en-US" sz="1300" dirty="0"/>
          </a:p>
        </p:txBody>
      </p:sp>
      <p:sp>
        <p:nvSpPr>
          <p:cNvPr id="14" name="Text 10"/>
          <p:cNvSpPr/>
          <p:nvPr/>
        </p:nvSpPr>
        <p:spPr>
          <a:xfrm>
            <a:off x="4162306" y="3397925"/>
            <a:ext cx="6772989" cy="1622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0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Jaotis toodete, käsitöö ja väiketootmise müügiks.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3547586" y="3865364"/>
            <a:ext cx="7535108" cy="793075"/>
          </a:xfrm>
          <a:prstGeom prst="roundRect">
            <a:avLst>
              <a:gd name="adj" fmla="val 7001"/>
            </a:avLst>
          </a:prstGeom>
          <a:solidFill>
            <a:srgbClr val="FFFFFF"/>
          </a:solidFill>
          <a:ln w="1524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ru-EE"/>
          </a:p>
        </p:txBody>
      </p:sp>
      <p:sp>
        <p:nvSpPr>
          <p:cNvPr id="16" name="Shape 12"/>
          <p:cNvSpPr/>
          <p:nvPr/>
        </p:nvSpPr>
        <p:spPr>
          <a:xfrm>
            <a:off x="3562826" y="3880604"/>
            <a:ext cx="528757" cy="762595"/>
          </a:xfrm>
          <a:prstGeom prst="roundRect">
            <a:avLst>
              <a:gd name="adj" fmla="val 7042"/>
            </a:avLst>
          </a:prstGeom>
          <a:solidFill>
            <a:srgbClr val="D2DDF9"/>
          </a:solidFill>
          <a:ln/>
        </p:spPr>
        <p:txBody>
          <a:bodyPr/>
          <a:lstStyle/>
          <a:p>
            <a:endParaRPr lang="ru-EE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24275" y="4162782"/>
            <a:ext cx="198239" cy="198239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4162306" y="4012763"/>
            <a:ext cx="1652349" cy="2065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Eripakkumised</a:t>
            </a:r>
            <a:endParaRPr lang="en-US" sz="1300" dirty="0"/>
          </a:p>
        </p:txBody>
      </p:sp>
      <p:sp>
        <p:nvSpPr>
          <p:cNvPr id="19" name="Text 14"/>
          <p:cNvSpPr/>
          <p:nvPr/>
        </p:nvSpPr>
        <p:spPr>
          <a:xfrm>
            <a:off x="4162306" y="4261723"/>
            <a:ext cx="6772989" cy="1622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0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Kampaaniad, allahindlused ja hooajalised pakkumised — meelitage kliente soodsate tingimustega.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3547586" y="4729163"/>
            <a:ext cx="7535108" cy="793075"/>
          </a:xfrm>
          <a:prstGeom prst="roundRect">
            <a:avLst>
              <a:gd name="adj" fmla="val 7001"/>
            </a:avLst>
          </a:prstGeom>
          <a:solidFill>
            <a:srgbClr val="FFFFFF"/>
          </a:solidFill>
          <a:ln w="1524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ru-EE"/>
          </a:p>
        </p:txBody>
      </p:sp>
      <p:sp>
        <p:nvSpPr>
          <p:cNvPr id="21" name="Shape 16"/>
          <p:cNvSpPr/>
          <p:nvPr/>
        </p:nvSpPr>
        <p:spPr>
          <a:xfrm>
            <a:off x="3562826" y="4744403"/>
            <a:ext cx="528757" cy="762595"/>
          </a:xfrm>
          <a:prstGeom prst="roundRect">
            <a:avLst>
              <a:gd name="adj" fmla="val 7042"/>
            </a:avLst>
          </a:prstGeom>
          <a:solidFill>
            <a:srgbClr val="D2DDF9"/>
          </a:solidFill>
          <a:ln/>
        </p:spPr>
        <p:txBody>
          <a:bodyPr/>
          <a:lstStyle/>
          <a:p>
            <a:endParaRPr lang="ru-EE"/>
          </a:p>
        </p:txBody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724275" y="5026581"/>
            <a:ext cx="198239" cy="198239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4162306" y="4876562"/>
            <a:ext cx="1652349" cy="2065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Üritused</a:t>
            </a:r>
            <a:endParaRPr lang="en-US" sz="1300" dirty="0"/>
          </a:p>
        </p:txBody>
      </p:sp>
      <p:sp>
        <p:nvSpPr>
          <p:cNvPr id="24" name="Text 18"/>
          <p:cNvSpPr/>
          <p:nvPr/>
        </p:nvSpPr>
        <p:spPr>
          <a:xfrm>
            <a:off x="4162306" y="5125522"/>
            <a:ext cx="6772989" cy="1622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0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Koolitused, töötoad, kontserdid, näitused ja muud sündmused teie publikule.</a:t>
            </a:r>
            <a:endParaRPr lang="en-US" sz="1000" dirty="0"/>
          </a:p>
        </p:txBody>
      </p:sp>
      <p:sp>
        <p:nvSpPr>
          <p:cNvPr id="25" name="Shape 19"/>
          <p:cNvSpPr/>
          <p:nvPr/>
        </p:nvSpPr>
        <p:spPr>
          <a:xfrm>
            <a:off x="3547586" y="5592961"/>
            <a:ext cx="7535108" cy="868323"/>
          </a:xfrm>
          <a:prstGeom prst="roundRect">
            <a:avLst>
              <a:gd name="adj" fmla="val 6394"/>
            </a:avLst>
          </a:prstGeom>
          <a:solidFill>
            <a:srgbClr val="FFFFFF"/>
          </a:solidFill>
          <a:ln w="1524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ru-EE"/>
          </a:p>
        </p:txBody>
      </p:sp>
      <p:sp>
        <p:nvSpPr>
          <p:cNvPr id="26" name="Shape 20"/>
          <p:cNvSpPr/>
          <p:nvPr/>
        </p:nvSpPr>
        <p:spPr>
          <a:xfrm>
            <a:off x="3562826" y="5608201"/>
            <a:ext cx="528757" cy="837843"/>
          </a:xfrm>
          <a:prstGeom prst="roundRect">
            <a:avLst>
              <a:gd name="adj" fmla="val 7042"/>
            </a:avLst>
          </a:prstGeom>
          <a:solidFill>
            <a:srgbClr val="D2DDF9"/>
          </a:solidFill>
          <a:ln/>
        </p:spPr>
        <p:txBody>
          <a:bodyPr/>
          <a:lstStyle/>
          <a:p>
            <a:endParaRPr lang="ru-EE"/>
          </a:p>
        </p:txBody>
      </p:sp>
      <p:pic>
        <p:nvPicPr>
          <p:cNvPr id="27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724275" y="5928003"/>
            <a:ext cx="198239" cy="198239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4162306" y="5740360"/>
            <a:ext cx="1652349" cy="2065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Lastemaailm</a:t>
            </a:r>
            <a:endParaRPr lang="en-US" sz="1300" dirty="0"/>
          </a:p>
        </p:txBody>
      </p:sp>
      <p:sp>
        <p:nvSpPr>
          <p:cNvPr id="29" name="Text 22"/>
          <p:cNvSpPr/>
          <p:nvPr/>
        </p:nvSpPr>
        <p:spPr>
          <a:xfrm>
            <a:off x="4162306" y="5989320"/>
            <a:ext cx="6772989" cy="324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0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Ainulaadne kategooria lastega seotud toodete, teenuste ja ürituste jaoks — haruldus kuulutusportaalide seas.</a:t>
            </a:r>
            <a:endParaRPr lang="en-US" sz="1000" dirty="0"/>
          </a:p>
        </p:txBody>
      </p:sp>
      <p:sp>
        <p:nvSpPr>
          <p:cNvPr id="30" name="Shape 23"/>
          <p:cNvSpPr/>
          <p:nvPr/>
        </p:nvSpPr>
        <p:spPr>
          <a:xfrm>
            <a:off x="3547586" y="6532007"/>
            <a:ext cx="7535108" cy="793075"/>
          </a:xfrm>
          <a:prstGeom prst="roundRect">
            <a:avLst>
              <a:gd name="adj" fmla="val 7001"/>
            </a:avLst>
          </a:prstGeom>
          <a:solidFill>
            <a:srgbClr val="FFFFFF"/>
          </a:solidFill>
          <a:ln w="1524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ru-EE"/>
          </a:p>
        </p:txBody>
      </p:sp>
      <p:sp>
        <p:nvSpPr>
          <p:cNvPr id="31" name="Shape 24"/>
          <p:cNvSpPr/>
          <p:nvPr/>
        </p:nvSpPr>
        <p:spPr>
          <a:xfrm>
            <a:off x="3562826" y="6547247"/>
            <a:ext cx="528757" cy="762595"/>
          </a:xfrm>
          <a:prstGeom prst="roundRect">
            <a:avLst>
              <a:gd name="adj" fmla="val 7042"/>
            </a:avLst>
          </a:prstGeom>
          <a:solidFill>
            <a:srgbClr val="D2DDF9"/>
          </a:solidFill>
          <a:ln/>
        </p:spPr>
        <p:txBody>
          <a:bodyPr/>
          <a:lstStyle/>
          <a:p>
            <a:endParaRPr lang="ru-EE"/>
          </a:p>
        </p:txBody>
      </p:sp>
      <p:pic>
        <p:nvPicPr>
          <p:cNvPr id="32" name="Image 5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724275" y="6829425"/>
            <a:ext cx="198239" cy="198239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4162306" y="6679406"/>
            <a:ext cx="1652349" cy="2065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Töö ja partnerlus</a:t>
            </a:r>
            <a:endParaRPr lang="en-US" sz="1300" dirty="0"/>
          </a:p>
        </p:txBody>
      </p:sp>
      <p:sp>
        <p:nvSpPr>
          <p:cNvPr id="34" name="Text 26"/>
          <p:cNvSpPr/>
          <p:nvPr/>
        </p:nvSpPr>
        <p:spPr>
          <a:xfrm>
            <a:off x="4162306" y="6928366"/>
            <a:ext cx="6772989" cy="1622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0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Töökuulutused, töötajate otsimine, äripartnerid ja investorid — kõik teie ettevõtte kasvuks.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393394" y="834271"/>
            <a:ext cx="2450187" cy="269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Ainulaadne funktsioon</a:t>
            </a:r>
            <a:endParaRPr lang="en-US" sz="1650" dirty="0"/>
          </a:p>
        </p:txBody>
      </p:sp>
      <p:sp>
        <p:nvSpPr>
          <p:cNvPr id="3" name="Text 1"/>
          <p:cNvSpPr/>
          <p:nvPr/>
        </p:nvSpPr>
        <p:spPr>
          <a:xfrm>
            <a:off x="2393394" y="1152287"/>
            <a:ext cx="9843492" cy="10791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Partnerite ja investorite otsimine — </a:t>
            </a:r>
            <a:r>
              <a:rPr lang="en-US" sz="3350" dirty="0">
                <a:solidFill>
                  <a:srgbClr val="1B54DA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seda ei ole teistel portaalidel</a:t>
            </a:r>
            <a:endParaRPr lang="en-US" sz="3350" dirty="0"/>
          </a:p>
        </p:txBody>
      </p:sp>
      <p:sp>
        <p:nvSpPr>
          <p:cNvPr id="4" name="Text 2"/>
          <p:cNvSpPr/>
          <p:nvPr/>
        </p:nvSpPr>
        <p:spPr>
          <a:xfrm>
            <a:off x="2393394" y="2521268"/>
            <a:ext cx="4711065" cy="1173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3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Easyfind ei ole ainult kuulutuste portaal. Jaotis „Töö ja partnerlus“ võimaldab </a:t>
            </a:r>
            <a:endParaRPr lang="en-US" sz="135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3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ettevõtjatel, idufirmadel ja spetsialistidel leida äripartnereid, </a:t>
            </a:r>
            <a:endParaRPr lang="en-US" sz="135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3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kaasata investoreid ning luua uusi projekte.</a:t>
            </a:r>
            <a:endParaRPr lang="en-US" sz="13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58164" y="3835896"/>
            <a:ext cx="258961" cy="25896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954536" y="3830479"/>
            <a:ext cx="2158603" cy="269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Ühisprojektid</a:t>
            </a:r>
            <a:endParaRPr lang="en-US" sz="1650" dirty="0"/>
          </a:p>
        </p:txBody>
      </p:sp>
      <p:sp>
        <p:nvSpPr>
          <p:cNvPr id="7" name="Text 4"/>
          <p:cNvSpPr/>
          <p:nvPr/>
        </p:nvSpPr>
        <p:spPr>
          <a:xfrm>
            <a:off x="2954536" y="4221004"/>
            <a:ext cx="4149923" cy="469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3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Postitage pakkumisi ühisprojektide kohta ja leidke oma idee jaoks partnerit.</a:t>
            </a:r>
            <a:endParaRPr lang="en-US" sz="13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58164" y="4937343"/>
            <a:ext cx="258961" cy="258961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2954536" y="4931926"/>
            <a:ext cx="2158603" cy="269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Investorite otsimine</a:t>
            </a:r>
            <a:endParaRPr lang="en-US" sz="1650" dirty="0"/>
          </a:p>
        </p:txBody>
      </p:sp>
      <p:sp>
        <p:nvSpPr>
          <p:cNvPr id="10" name="Text 6"/>
          <p:cNvSpPr/>
          <p:nvPr/>
        </p:nvSpPr>
        <p:spPr>
          <a:xfrm>
            <a:off x="2954536" y="5322451"/>
            <a:ext cx="4149923" cy="469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3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Kaasake rahastust ja leidke inimesi, kes on valmis teie ettevõttesse investeerima.</a:t>
            </a:r>
            <a:endParaRPr lang="en-US" sz="13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58164" y="6038790"/>
            <a:ext cx="258961" cy="258961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2954536" y="6033373"/>
            <a:ext cx="2607707" cy="269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Kontaktide laiendamine</a:t>
            </a:r>
            <a:endParaRPr lang="en-US" sz="1650" dirty="0"/>
          </a:p>
        </p:txBody>
      </p:sp>
      <p:sp>
        <p:nvSpPr>
          <p:cNvPr id="13" name="Text 8"/>
          <p:cNvSpPr/>
          <p:nvPr/>
        </p:nvSpPr>
        <p:spPr>
          <a:xfrm>
            <a:off x="2954536" y="6423898"/>
            <a:ext cx="4149923" cy="469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3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Ehitage professionaalset võrgustikku ja looge uusi ärisuhteid Eestis.</a:t>
            </a:r>
            <a:endParaRPr lang="en-US" sz="135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3323" y="2548414"/>
            <a:ext cx="4711065" cy="471106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  <p:txBody>
          <a:bodyPr/>
          <a:lstStyle/>
          <a:p>
            <a:endParaRPr lang="ru-EE"/>
          </a:p>
        </p:txBody>
      </p:sp>
      <p:sp>
        <p:nvSpPr>
          <p:cNvPr id="4" name="Text 1"/>
          <p:cNvSpPr/>
          <p:nvPr/>
        </p:nvSpPr>
        <p:spPr>
          <a:xfrm>
            <a:off x="803077" y="720447"/>
            <a:ext cx="2868216" cy="3584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Nähtavus internetis</a:t>
            </a: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803077" y="1164193"/>
            <a:ext cx="13024247" cy="1433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600"/>
              </a:lnSpc>
              <a:buNone/>
            </a:pPr>
            <a:r>
              <a:rPr lang="en-US" sz="45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Teie ettevõtet leitakse mitte ainult portaalist, vaid ka Google'ist</a:t>
            </a:r>
            <a:endParaRPr lang="en-US" sz="4500" dirty="0"/>
          </a:p>
        </p:txBody>
      </p:sp>
      <p:sp>
        <p:nvSpPr>
          <p:cNvPr id="6" name="Text 3"/>
          <p:cNvSpPr/>
          <p:nvPr/>
        </p:nvSpPr>
        <p:spPr>
          <a:xfrm>
            <a:off x="803077" y="2917984"/>
            <a:ext cx="13024247" cy="1062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8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Easyfindis avaldatud kuulutused ja materjalid indekseeritakse otsingumootorites. </a:t>
            </a:r>
            <a:endParaRPr lang="en-US" sz="1800" dirty="0"/>
          </a:p>
          <a:p>
            <a:pPr marL="0" indent="0" algn="l">
              <a:lnSpc>
                <a:spcPts val="2750"/>
              </a:lnSpc>
              <a:buNone/>
            </a:pPr>
            <a:r>
              <a:rPr lang="en-US" sz="18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See tähendab, et teenused, ettevõtted ja ekspertartiklid võivad ilmuda Google’i </a:t>
            </a:r>
            <a:endParaRPr lang="en-US" sz="1800" dirty="0"/>
          </a:p>
          <a:p>
            <a:pPr marL="0" indent="0" algn="l">
              <a:lnSpc>
                <a:spcPts val="2750"/>
              </a:lnSpc>
              <a:buNone/>
            </a:pPr>
            <a:r>
              <a:rPr lang="en-US" sz="18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ja teiste otsingumootorite tulemustes.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803077" y="4220170"/>
            <a:ext cx="13024247" cy="3540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8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Tulemus: ettevõte saab pidevat nähtavust ja uusi potentsiaalseid kliente ka ilma lisakuludeta reklaamile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803077" y="4928830"/>
            <a:ext cx="3056096" cy="7571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950"/>
              </a:lnSpc>
              <a:buNone/>
            </a:pPr>
            <a:r>
              <a:rPr lang="en-US" sz="5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3</a:t>
            </a:r>
            <a:endParaRPr lang="en-US" sz="5950" dirty="0"/>
          </a:p>
        </p:txBody>
      </p:sp>
      <p:sp>
        <p:nvSpPr>
          <p:cNvPr id="9" name="Text 6"/>
          <p:cNvSpPr/>
          <p:nvPr/>
        </p:nvSpPr>
        <p:spPr>
          <a:xfrm>
            <a:off x="897017" y="5960507"/>
            <a:ext cx="2868216" cy="3584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2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keelt</a:t>
            </a:r>
            <a:endParaRPr lang="en-US" sz="2250" dirty="0"/>
          </a:p>
        </p:txBody>
      </p:sp>
      <p:sp>
        <p:nvSpPr>
          <p:cNvPr id="10" name="Text 7"/>
          <p:cNvSpPr/>
          <p:nvPr/>
        </p:nvSpPr>
        <p:spPr>
          <a:xfrm>
            <a:off x="803077" y="6446877"/>
            <a:ext cx="3056096" cy="708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18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Eesti, vene ja inglise keel — jõudke kogu Eesti publikuni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4125754" y="4928830"/>
            <a:ext cx="3056096" cy="7571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950"/>
              </a:lnSpc>
              <a:buNone/>
            </a:pPr>
            <a:r>
              <a:rPr lang="en-US" sz="5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6</a:t>
            </a:r>
            <a:endParaRPr lang="en-US" sz="5950" dirty="0"/>
          </a:p>
        </p:txBody>
      </p:sp>
      <p:sp>
        <p:nvSpPr>
          <p:cNvPr id="12" name="Text 9"/>
          <p:cNvSpPr/>
          <p:nvPr/>
        </p:nvSpPr>
        <p:spPr>
          <a:xfrm>
            <a:off x="4219694" y="5960507"/>
            <a:ext cx="2868216" cy="3584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2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kategooriat</a:t>
            </a:r>
            <a:endParaRPr lang="en-US" sz="2250" dirty="0"/>
          </a:p>
        </p:txBody>
      </p:sp>
      <p:sp>
        <p:nvSpPr>
          <p:cNvPr id="13" name="Text 10"/>
          <p:cNvSpPr/>
          <p:nvPr/>
        </p:nvSpPr>
        <p:spPr>
          <a:xfrm>
            <a:off x="4125754" y="6446877"/>
            <a:ext cx="3056096" cy="1062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18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Teenustest ja toodetest lastemaailmani ja partnerite otsimiseni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7448431" y="4928830"/>
            <a:ext cx="3056096" cy="7571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950"/>
              </a:lnSpc>
              <a:buNone/>
            </a:pPr>
            <a:r>
              <a:rPr lang="en-US" sz="5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90+</a:t>
            </a:r>
            <a:endParaRPr lang="en-US" sz="5950" dirty="0"/>
          </a:p>
        </p:txBody>
      </p:sp>
      <p:sp>
        <p:nvSpPr>
          <p:cNvPr id="15" name="Text 12"/>
          <p:cNvSpPr/>
          <p:nvPr/>
        </p:nvSpPr>
        <p:spPr>
          <a:xfrm>
            <a:off x="7542371" y="5960507"/>
            <a:ext cx="2868216" cy="3584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2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kuulutust</a:t>
            </a:r>
            <a:endParaRPr lang="en-US" sz="2250" dirty="0"/>
          </a:p>
        </p:txBody>
      </p:sp>
      <p:sp>
        <p:nvSpPr>
          <p:cNvPr id="16" name="Text 13"/>
          <p:cNvSpPr/>
          <p:nvPr/>
        </p:nvSpPr>
        <p:spPr>
          <a:xfrm>
            <a:off x="7448431" y="6446877"/>
            <a:ext cx="3056096" cy="1062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18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Aktiivseid kuulutusi ainuüksi teenuste kategoorias just praegu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10771108" y="4928830"/>
            <a:ext cx="3056215" cy="7571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950"/>
              </a:lnSpc>
              <a:buNone/>
            </a:pPr>
            <a:r>
              <a:rPr lang="en-US" sz="59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24/7</a:t>
            </a:r>
            <a:endParaRPr lang="en-US" sz="5950" dirty="0"/>
          </a:p>
        </p:txBody>
      </p:sp>
      <p:sp>
        <p:nvSpPr>
          <p:cNvPr id="18" name="Text 15"/>
          <p:cNvSpPr/>
          <p:nvPr/>
        </p:nvSpPr>
        <p:spPr>
          <a:xfrm>
            <a:off x="10865048" y="5960507"/>
            <a:ext cx="2868216" cy="3584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2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nähtavus</a:t>
            </a:r>
            <a:endParaRPr lang="en-US" sz="2250" dirty="0"/>
          </a:p>
        </p:txBody>
      </p:sp>
      <p:sp>
        <p:nvSpPr>
          <p:cNvPr id="19" name="Text 16"/>
          <p:cNvSpPr/>
          <p:nvPr/>
        </p:nvSpPr>
        <p:spPr>
          <a:xfrm>
            <a:off x="10771108" y="6446877"/>
            <a:ext cx="3056215" cy="1062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18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Teie kuulutus töötab ööpäevaringselt ilma lisainvesteeringuteta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83800" y="1100018"/>
            <a:ext cx="1987391" cy="2483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Ekspertsisu</a:t>
            </a:r>
            <a:endParaRPr lang="en-US" sz="1550" dirty="0"/>
          </a:p>
        </p:txBody>
      </p:sp>
      <p:sp>
        <p:nvSpPr>
          <p:cNvPr id="3" name="Text 1"/>
          <p:cNvSpPr/>
          <p:nvPr/>
        </p:nvSpPr>
        <p:spPr>
          <a:xfrm>
            <a:off x="2783800" y="1389340"/>
            <a:ext cx="9062799" cy="993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Saage eksperdiks — mitte lihtsalt reklaamijaks</a:t>
            </a:r>
            <a:endParaRPr lang="en-US" sz="31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3800" y="2651760"/>
            <a:ext cx="3864888" cy="386488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044214" y="2628781"/>
            <a:ext cx="4809887" cy="626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Usaldus on spetsialistide jaoks sama oluline kui nähtavus. </a:t>
            </a:r>
            <a:endParaRPr lang="en-US" sz="1250" dirty="0"/>
          </a:p>
          <a:p>
            <a:pPr marL="0" indent="0" algn="l">
              <a:lnSpc>
                <a:spcPts val="1600"/>
              </a:lnSpc>
              <a:buNone/>
            </a:pPr>
            <a:r>
              <a:rPr lang="en-US" sz="12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Seetõttu pakub Easyfind võimalust avaldada ekspertartikleid ja kasulikku sisu.</a:t>
            </a:r>
            <a:endParaRPr lang="en-US" sz="1250" dirty="0"/>
          </a:p>
        </p:txBody>
      </p:sp>
      <p:sp>
        <p:nvSpPr>
          <p:cNvPr id="6" name="Text 3"/>
          <p:cNvSpPr/>
          <p:nvPr/>
        </p:nvSpPr>
        <p:spPr>
          <a:xfrm>
            <a:off x="7044214" y="3347799"/>
            <a:ext cx="4809887" cy="835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Hea märksõnadega artikkel võib püsida Google’i otsingus aastaid </a:t>
            </a:r>
            <a:endParaRPr lang="en-US" sz="1250" dirty="0"/>
          </a:p>
          <a:p>
            <a:pPr marL="0" indent="0" algn="l">
              <a:lnSpc>
                <a:spcPts val="1600"/>
              </a:lnSpc>
              <a:buNone/>
            </a:pPr>
            <a:r>
              <a:rPr lang="en-US" sz="12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ning tuua pidevalt uusi kliente. See ei ole lihtsalt reklaam — see on pikaajaline investeering.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7021354" y="4275892"/>
            <a:ext cx="45720" cy="814388"/>
          </a:xfrm>
          <a:prstGeom prst="rect">
            <a:avLst/>
          </a:prstGeom>
          <a:solidFill>
            <a:srgbClr val="1B54DA"/>
          </a:solidFill>
          <a:ln/>
        </p:spPr>
        <p:txBody>
          <a:bodyPr/>
          <a:lstStyle/>
          <a:p>
            <a:endParaRPr lang="ru-EE"/>
          </a:p>
        </p:txBody>
      </p:sp>
      <p:sp>
        <p:nvSpPr>
          <p:cNvPr id="8" name="Text 5"/>
          <p:cNvSpPr/>
          <p:nvPr/>
        </p:nvSpPr>
        <p:spPr>
          <a:xfrm>
            <a:off x="7248882" y="4298752"/>
            <a:ext cx="3012043" cy="2483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Näidake professionaalset taset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7248882" y="4649510"/>
            <a:ext cx="4605218" cy="4179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Jagage teadmisi, vastake klientide populaarsetele küsimustele, kujundage eksperdi mainet.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7021354" y="5249347"/>
            <a:ext cx="45720" cy="814388"/>
          </a:xfrm>
          <a:prstGeom prst="rect">
            <a:avLst/>
          </a:prstGeom>
          <a:solidFill>
            <a:srgbClr val="1B54DA"/>
          </a:solidFill>
          <a:ln/>
        </p:spPr>
        <p:txBody>
          <a:bodyPr/>
          <a:lstStyle/>
          <a:p>
            <a:endParaRPr lang="ru-EE"/>
          </a:p>
        </p:txBody>
      </p:sp>
      <p:sp>
        <p:nvSpPr>
          <p:cNvPr id="11" name="Text 8"/>
          <p:cNvSpPr/>
          <p:nvPr/>
        </p:nvSpPr>
        <p:spPr>
          <a:xfrm>
            <a:off x="7248882" y="5272207"/>
            <a:ext cx="2374940" cy="2483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Eristuge konkurentidest</a:t>
            </a:r>
            <a:endParaRPr lang="en-US" sz="1550" dirty="0"/>
          </a:p>
        </p:txBody>
      </p:sp>
      <p:sp>
        <p:nvSpPr>
          <p:cNvPr id="12" name="Text 9"/>
          <p:cNvSpPr/>
          <p:nvPr/>
        </p:nvSpPr>
        <p:spPr>
          <a:xfrm>
            <a:off x="7248882" y="5622965"/>
            <a:ext cx="4605218" cy="4179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Ekspertsisu on lisatööriist edendamiseks, mis on otse portaalis kättesaadav.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7021354" y="6222802"/>
            <a:ext cx="45720" cy="814388"/>
          </a:xfrm>
          <a:prstGeom prst="rect">
            <a:avLst/>
          </a:prstGeom>
          <a:solidFill>
            <a:srgbClr val="1B54DA"/>
          </a:solidFill>
          <a:ln/>
        </p:spPr>
        <p:txBody>
          <a:bodyPr/>
          <a:lstStyle/>
          <a:p>
            <a:endParaRPr lang="ru-EE"/>
          </a:p>
        </p:txBody>
      </p:sp>
      <p:sp>
        <p:nvSpPr>
          <p:cNvPr id="14" name="Text 11"/>
          <p:cNvSpPr/>
          <p:nvPr/>
        </p:nvSpPr>
        <p:spPr>
          <a:xfrm>
            <a:off x="7248882" y="6245662"/>
            <a:ext cx="2241947" cy="2483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Kujundage isikubrändi</a:t>
            </a:r>
            <a:endParaRPr lang="en-US" sz="1550" dirty="0"/>
          </a:p>
        </p:txBody>
      </p:sp>
      <p:sp>
        <p:nvSpPr>
          <p:cNvPr id="15" name="Text 12"/>
          <p:cNvSpPr/>
          <p:nvPr/>
        </p:nvSpPr>
        <p:spPr>
          <a:xfrm>
            <a:off x="7248882" y="6596420"/>
            <a:ext cx="4605218" cy="4179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Artiklid maksude, isikubrändi, ehituse või tervise kohta — teie teadmised töötavad teie heaks.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0714" y="674013"/>
            <a:ext cx="2791420" cy="3489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Platvormi tööriistad</a:t>
            </a:r>
            <a:endParaRPr lang="en-US" sz="2150" dirty="0"/>
          </a:p>
        </p:txBody>
      </p:sp>
      <p:sp>
        <p:nvSpPr>
          <p:cNvPr id="3" name="Text 1"/>
          <p:cNvSpPr/>
          <p:nvPr/>
        </p:nvSpPr>
        <p:spPr>
          <a:xfrm>
            <a:off x="950714" y="1103709"/>
            <a:ext cx="12728972" cy="13956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50"/>
              </a:lnSpc>
              <a:buNone/>
            </a:pPr>
            <a:r>
              <a:rPr lang="en-US" sz="43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Funktsioonid, mis muudavad vaatamised klientideks</a:t>
            </a:r>
            <a:endParaRPr lang="en-US" sz="4350" dirty="0"/>
          </a:p>
        </p:txBody>
      </p:sp>
      <p:sp>
        <p:nvSpPr>
          <p:cNvPr id="4" name="Text 2"/>
          <p:cNvSpPr/>
          <p:nvPr/>
        </p:nvSpPr>
        <p:spPr>
          <a:xfrm>
            <a:off x="950714" y="2802255"/>
            <a:ext cx="12728972" cy="680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Platvorm pakub tööriistu, mis muudavad kuulutused elavateks ja tõhusateks. Iga funktsioon on loodud ühe eesmärgiga: lühendada teed „leidsin" kuni „kirjutasin".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714" y="3709988"/>
            <a:ext cx="1735812" cy="107275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50714" y="5035153"/>
            <a:ext cx="2992874" cy="697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Arvustused ja hinnangud</a:t>
            </a:r>
            <a:endParaRPr lang="en-US" sz="2150" dirty="0"/>
          </a:p>
        </p:txBody>
      </p:sp>
      <p:sp>
        <p:nvSpPr>
          <p:cNvPr id="7" name="Text 4"/>
          <p:cNvSpPr/>
          <p:nvPr/>
        </p:nvSpPr>
        <p:spPr>
          <a:xfrm>
            <a:off x="950714" y="5854184"/>
            <a:ext cx="2992874" cy="17014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Päris hinnangud päris klientidelt. See on peamine usaldustööriist — ja see toimib paremini kui ükski reklaam.</a:t>
            </a:r>
            <a:endParaRPr lang="en-US" sz="17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6001" y="3709988"/>
            <a:ext cx="1735931" cy="107287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196001" y="5035272"/>
            <a:ext cx="2992993" cy="697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Lemmikud teavitustega</a:t>
            </a:r>
            <a:endParaRPr lang="en-US" sz="2150" dirty="0"/>
          </a:p>
        </p:txBody>
      </p:sp>
      <p:sp>
        <p:nvSpPr>
          <p:cNvPr id="10" name="Text 6"/>
          <p:cNvSpPr/>
          <p:nvPr/>
        </p:nvSpPr>
        <p:spPr>
          <a:xfrm>
            <a:off x="4196001" y="5854303"/>
            <a:ext cx="2992993" cy="13611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Kliendid salvestavad teie kuulutuse ja saavad teavitusi uuenduste kohta. Jääte nende vaatevälja.</a:t>
            </a:r>
            <a:endParaRPr lang="en-US" sz="17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1406" y="3709988"/>
            <a:ext cx="1735812" cy="1072753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7441406" y="5035153"/>
            <a:ext cx="2791420" cy="3489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Otsesõnumid</a:t>
            </a:r>
            <a:endParaRPr lang="en-US" sz="2150" dirty="0"/>
          </a:p>
        </p:txBody>
      </p:sp>
      <p:sp>
        <p:nvSpPr>
          <p:cNvPr id="13" name="Text 8"/>
          <p:cNvSpPr/>
          <p:nvPr/>
        </p:nvSpPr>
        <p:spPr>
          <a:xfrm>
            <a:off x="7441406" y="5505212"/>
            <a:ext cx="2992874" cy="17014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Klient kirjutab otse läbi portaali — ilma lisasammudeta, ilma aja raiskamiseta, ilma vahendajateta.</a:t>
            </a:r>
            <a:endParaRPr lang="en-US" sz="175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86693" y="3709988"/>
            <a:ext cx="1735931" cy="1072872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0686693" y="5035272"/>
            <a:ext cx="2992993" cy="697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Multimeediumimaterjalid</a:t>
            </a:r>
            <a:endParaRPr lang="en-US" sz="2150" dirty="0"/>
          </a:p>
        </p:txBody>
      </p:sp>
      <p:sp>
        <p:nvSpPr>
          <p:cNvPr id="16" name="Text 10"/>
          <p:cNvSpPr/>
          <p:nvPr/>
        </p:nvSpPr>
        <p:spPr>
          <a:xfrm>
            <a:off x="10686693" y="5854303"/>
            <a:ext cx="2992993" cy="13611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Fotod, videod, PDF-id — kuulutusest saab teie ettevõtte täisväärtuslik vitriin.</a:t>
            </a:r>
            <a:endParaRPr lang="en-US" sz="1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437686" y="732353"/>
            <a:ext cx="2139196" cy="2674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Edendamine</a:t>
            </a:r>
            <a:endParaRPr lang="en-US" sz="1650" dirty="0"/>
          </a:p>
        </p:txBody>
      </p:sp>
      <p:sp>
        <p:nvSpPr>
          <p:cNvPr id="3" name="Text 1"/>
          <p:cNvSpPr/>
          <p:nvPr/>
        </p:nvSpPr>
        <p:spPr>
          <a:xfrm>
            <a:off x="2437686" y="1047155"/>
            <a:ext cx="9259967" cy="5348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Lisatööriistad maksimaalse nähtavuse jaoks</a:t>
            </a:r>
            <a:endParaRPr lang="en-US" sz="3350" dirty="0"/>
          </a:p>
        </p:txBody>
      </p:sp>
      <p:sp>
        <p:nvSpPr>
          <p:cNvPr id="4" name="Shape 2"/>
          <p:cNvSpPr/>
          <p:nvPr/>
        </p:nvSpPr>
        <p:spPr>
          <a:xfrm>
            <a:off x="2314456" y="1759863"/>
            <a:ext cx="4915257" cy="5737265"/>
          </a:xfrm>
          <a:prstGeom prst="roundRect">
            <a:avLst>
              <a:gd name="adj" fmla="val 2507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ru-EE"/>
          </a:p>
        </p:txBody>
      </p:sp>
      <p:sp>
        <p:nvSpPr>
          <p:cNvPr id="5" name="Text 3"/>
          <p:cNvSpPr/>
          <p:nvPr/>
        </p:nvSpPr>
        <p:spPr>
          <a:xfrm>
            <a:off x="2485549" y="1866543"/>
            <a:ext cx="4573072" cy="231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2485549" y="2216825"/>
            <a:ext cx="2382679" cy="2674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Kinnitamine avalehele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2485549" y="2602825"/>
            <a:ext cx="4573072" cy="926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Teie kuulutus ilmub esimesena — otse portaali avalehele. See on maksimaalne tähelepanu ja klikkide voog sihtauditooriumilt. Ideaalne kampaaniate, uute teenuste lanseerimise või hooajalise edendamise jaoks.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485549" y="3748487"/>
            <a:ext cx="4573072" cy="28932"/>
          </a:xfrm>
          <a:prstGeom prst="rect">
            <a:avLst/>
          </a:prstGeom>
          <a:solidFill>
            <a:srgbClr val="FFFFFF">
              <a:alpha val="50000"/>
            </a:srgbClr>
          </a:solidFill>
          <a:ln/>
        </p:spPr>
        <p:txBody>
          <a:bodyPr/>
          <a:lstStyle/>
          <a:p>
            <a:endParaRPr lang="ru-EE"/>
          </a:p>
        </p:txBody>
      </p:sp>
      <p:sp>
        <p:nvSpPr>
          <p:cNvPr id="9" name="Text 7"/>
          <p:cNvSpPr/>
          <p:nvPr/>
        </p:nvSpPr>
        <p:spPr>
          <a:xfrm>
            <a:off x="2485549" y="3910727"/>
            <a:ext cx="4573072" cy="231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2485549" y="4249103"/>
            <a:ext cx="4573072" cy="231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2485549" y="4599384"/>
            <a:ext cx="2139196" cy="2674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Bännerreklaam</a:t>
            </a:r>
            <a:endParaRPr lang="en-US" sz="1650" dirty="0"/>
          </a:p>
        </p:txBody>
      </p:sp>
      <p:sp>
        <p:nvSpPr>
          <p:cNvPr id="12" name="Text 10"/>
          <p:cNvSpPr/>
          <p:nvPr/>
        </p:nvSpPr>
        <p:spPr>
          <a:xfrm>
            <a:off x="2485549" y="4985385"/>
            <a:ext cx="4573072" cy="926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Paigutage bänner Easyfindi avalehele. See suurendab ettevõtte tuntust, loob kohaloleku efekti ja meelitab lisaks kliente, kes ei otsinud just teid — aga nägid ja jätsid meelde.</a:t>
            </a:r>
            <a:endParaRPr lang="en-US" sz="1300" dirty="0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1537" y="1893213"/>
            <a:ext cx="4668798" cy="4668798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7531537" y="6695361"/>
            <a:ext cx="4668798" cy="6950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3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Reklaam Easyfindis kuvatakse nii kaua kui vaja — ilma uudisvoogudest kadumiseta mõne tunniga, nagu sotsiaalvõrgustikes.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07902" y="736283"/>
            <a:ext cx="2634734" cy="3293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Kellele</a:t>
            </a:r>
            <a:endParaRPr lang="en-US" sz="2050" dirty="0"/>
          </a:p>
        </p:txBody>
      </p:sp>
      <p:sp>
        <p:nvSpPr>
          <p:cNvPr id="3" name="Text 1"/>
          <p:cNvSpPr/>
          <p:nvPr/>
        </p:nvSpPr>
        <p:spPr>
          <a:xfrm>
            <a:off x="1307902" y="1137523"/>
            <a:ext cx="9206746" cy="6586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50"/>
              </a:lnSpc>
              <a:buNone/>
            </a:pPr>
            <a:r>
              <a:rPr lang="en-US" sz="41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Easyfind on loodud teile, kui olete...</a:t>
            </a:r>
            <a:endParaRPr lang="en-US" sz="41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7902" y="2066092"/>
            <a:ext cx="1644134" cy="101607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307902" y="3307080"/>
            <a:ext cx="2634734" cy="3293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Eraspetsialist</a:t>
            </a:r>
            <a:endParaRPr lang="en-US" sz="2050" dirty="0"/>
          </a:p>
        </p:txBody>
      </p:sp>
      <p:sp>
        <p:nvSpPr>
          <p:cNvPr id="6" name="Text 3"/>
          <p:cNvSpPr/>
          <p:nvPr/>
        </p:nvSpPr>
        <p:spPr>
          <a:xfrm>
            <a:off x="1307902" y="3744278"/>
            <a:ext cx="2834878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Fotograaf, iluteenuse osutaja, koduõpetaja, konsultant, psühholoog, remonditööline — iga professionaal, kes soovib kliente meelitada ilma suuremate reklaamieelarveteta. Easyfind annab teile professionaalse lehe, arvustused ja nähtavuse otsingus.</a:t>
            </a:r>
            <a:endParaRPr lang="en-US" sz="16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7689" y="2066092"/>
            <a:ext cx="1644253" cy="101619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367689" y="3307199"/>
            <a:ext cx="2634734" cy="3293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Meister ja tootja</a:t>
            </a:r>
            <a:endParaRPr lang="en-US" sz="2050" dirty="0"/>
          </a:p>
        </p:txBody>
      </p:sp>
      <p:sp>
        <p:nvSpPr>
          <p:cNvPr id="9" name="Text 5"/>
          <p:cNvSpPr/>
          <p:nvPr/>
        </p:nvSpPr>
        <p:spPr>
          <a:xfrm>
            <a:off x="4367689" y="3744397"/>
            <a:ext cx="2834997" cy="21869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Käsitöötoodete loojad, disainerid, väiketootjad — platvorm võimaldab tooteid fotode ja videotega esitleda, arvustusi koguda ja ostjaid üle kogu Eesti leida.</a:t>
            </a:r>
            <a:endParaRPr lang="en-US" sz="16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7595" y="2066092"/>
            <a:ext cx="1644134" cy="1016079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7427595" y="3307080"/>
            <a:ext cx="2834878" cy="6586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Väike- ja keskmise suurusega ettevõte</a:t>
            </a:r>
            <a:endParaRPr lang="en-US" sz="2050" dirty="0"/>
          </a:p>
        </p:txBody>
      </p:sp>
      <p:sp>
        <p:nvSpPr>
          <p:cNvPr id="12" name="Text 7"/>
          <p:cNvSpPr/>
          <p:nvPr/>
        </p:nvSpPr>
        <p:spPr>
          <a:xfrm>
            <a:off x="7427595" y="4073604"/>
            <a:ext cx="2834878" cy="2499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Kohvikud, stuudiod, teenindusettevõtted, poed — Easyfind saab täiendavaks kanaliks klientide meelitamiseks pideva nähtavusega ning võimalusega avaldada kampaaniaid ja üritusi.</a:t>
            </a:r>
            <a:endParaRPr lang="en-US" sz="16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87382" y="2066092"/>
            <a:ext cx="1644253" cy="1016198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0487382" y="3307199"/>
            <a:ext cx="2717483" cy="3293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Ürituste korraldajad</a:t>
            </a:r>
            <a:endParaRPr lang="en-US" sz="2050" dirty="0"/>
          </a:p>
        </p:txBody>
      </p:sp>
      <p:sp>
        <p:nvSpPr>
          <p:cNvPr id="15" name="Text 9"/>
          <p:cNvSpPr/>
          <p:nvPr/>
        </p:nvSpPr>
        <p:spPr>
          <a:xfrm>
            <a:off x="10487382" y="3744397"/>
            <a:ext cx="2834997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Koolitused, töötoad, kontserdid, näitused — jaotis „Üritused" aitab jõuda publikuni kolmes keeles ning müüa pileteid ja registreerumisi otse.</a:t>
            </a:r>
            <a:endParaRPr lang="en-US" sz="16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93614" y="764262"/>
            <a:ext cx="2640925" cy="330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Eelised kasutajatele</a:t>
            </a:r>
            <a:endParaRPr lang="en-US" sz="2050" dirty="0"/>
          </a:p>
        </p:txBody>
      </p:sp>
      <p:sp>
        <p:nvSpPr>
          <p:cNvPr id="3" name="Text 1"/>
          <p:cNvSpPr/>
          <p:nvPr/>
        </p:nvSpPr>
        <p:spPr>
          <a:xfrm>
            <a:off x="1293614" y="1166574"/>
            <a:ext cx="12043053" cy="13204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150"/>
              </a:lnSpc>
              <a:buNone/>
            </a:pPr>
            <a:r>
              <a:rPr lang="en-US" sz="415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Miks inimesed tulevad Easyfindi ikka ja jälle tagasi</a:t>
            </a:r>
            <a:endParaRPr lang="en-US" sz="4150" dirty="0"/>
          </a:p>
        </p:txBody>
      </p:sp>
      <p:sp>
        <p:nvSpPr>
          <p:cNvPr id="4" name="Text 2"/>
          <p:cNvSpPr/>
          <p:nvPr/>
        </p:nvSpPr>
        <p:spPr>
          <a:xfrm>
            <a:off x="1293614" y="2758083"/>
            <a:ext cx="12043053" cy="9411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Easyfind on loodud mitte ainult ettevõtetele, vaid ka tavakasutajatele, kes otsivad teenuseid, tooteid, üritusi või kasulikku teavet. Platvorm aitab leida vajalikke pakkumisi kiiremini, mugavamalt ja ühes kohas — ilma reklaamimürata ja lõputute brauseri vahekaartideta.</a:t>
            </a:r>
            <a:endParaRPr lang="en-US" sz="1650" dirty="0"/>
          </a:p>
        </p:txBody>
      </p:sp>
      <p:sp>
        <p:nvSpPr>
          <p:cNvPr id="5" name="Shape 3"/>
          <p:cNvSpPr/>
          <p:nvPr/>
        </p:nvSpPr>
        <p:spPr>
          <a:xfrm>
            <a:off x="1293614" y="3902631"/>
            <a:ext cx="5931098" cy="1847850"/>
          </a:xfrm>
          <a:prstGeom prst="roundRect">
            <a:avLst>
              <a:gd name="adj" fmla="val 5938"/>
            </a:avLst>
          </a:prstGeom>
          <a:solidFill>
            <a:srgbClr val="1B54DA"/>
          </a:solidFill>
          <a:ln w="2286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ru-EE"/>
          </a:p>
        </p:txBody>
      </p:sp>
      <p:sp>
        <p:nvSpPr>
          <p:cNvPr id="6" name="Shape 4"/>
          <p:cNvSpPr/>
          <p:nvPr/>
        </p:nvSpPr>
        <p:spPr>
          <a:xfrm>
            <a:off x="1270754" y="3902631"/>
            <a:ext cx="91440" cy="1847850"/>
          </a:xfrm>
          <a:prstGeom prst="roundRect">
            <a:avLst>
              <a:gd name="adj" fmla="val 97046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ru-EE"/>
          </a:p>
        </p:txBody>
      </p:sp>
      <p:sp>
        <p:nvSpPr>
          <p:cNvPr id="7" name="Text 5"/>
          <p:cNvSpPr/>
          <p:nvPr/>
        </p:nvSpPr>
        <p:spPr>
          <a:xfrm>
            <a:off x="1596271" y="4136708"/>
            <a:ext cx="2640925" cy="330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Kõik ühes kohas</a:t>
            </a:r>
            <a:endParaRPr lang="en-US" sz="2050" dirty="0"/>
          </a:p>
        </p:txBody>
      </p:sp>
      <p:sp>
        <p:nvSpPr>
          <p:cNvPr id="8" name="Text 6"/>
          <p:cNvSpPr/>
          <p:nvPr/>
        </p:nvSpPr>
        <p:spPr>
          <a:xfrm>
            <a:off x="1596271" y="4575215"/>
            <a:ext cx="5394365" cy="9411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Teenused, tooted, kampaaniad, üritused, lastepakkumised, töökuulutused — üks portaal kümnete saitide ja Facebooki gruppide asemel.</a:t>
            </a:r>
            <a:endParaRPr lang="en-US" sz="1650" dirty="0"/>
          </a:p>
        </p:txBody>
      </p:sp>
      <p:sp>
        <p:nvSpPr>
          <p:cNvPr id="9" name="Shape 7"/>
          <p:cNvSpPr/>
          <p:nvPr/>
        </p:nvSpPr>
        <p:spPr>
          <a:xfrm>
            <a:off x="7405449" y="3902631"/>
            <a:ext cx="5931218" cy="1847850"/>
          </a:xfrm>
          <a:prstGeom prst="roundRect">
            <a:avLst>
              <a:gd name="adj" fmla="val 5938"/>
            </a:avLst>
          </a:prstGeom>
          <a:solidFill>
            <a:srgbClr val="1B54DA"/>
          </a:solidFill>
          <a:ln w="2286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ru-EE"/>
          </a:p>
        </p:txBody>
      </p:sp>
      <p:sp>
        <p:nvSpPr>
          <p:cNvPr id="10" name="Shape 8"/>
          <p:cNvSpPr/>
          <p:nvPr/>
        </p:nvSpPr>
        <p:spPr>
          <a:xfrm>
            <a:off x="7382589" y="3902631"/>
            <a:ext cx="91440" cy="1847850"/>
          </a:xfrm>
          <a:prstGeom prst="roundRect">
            <a:avLst>
              <a:gd name="adj" fmla="val 97046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ru-EE"/>
          </a:p>
        </p:txBody>
      </p:sp>
      <p:sp>
        <p:nvSpPr>
          <p:cNvPr id="11" name="Text 9"/>
          <p:cNvSpPr/>
          <p:nvPr/>
        </p:nvSpPr>
        <p:spPr>
          <a:xfrm>
            <a:off x="7708106" y="4136708"/>
            <a:ext cx="2688788" cy="330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Üksikasjalikud lehed</a:t>
            </a:r>
            <a:endParaRPr lang="en-US" sz="2050" dirty="0"/>
          </a:p>
        </p:txBody>
      </p:sp>
      <p:sp>
        <p:nvSpPr>
          <p:cNvPr id="12" name="Text 10"/>
          <p:cNvSpPr/>
          <p:nvPr/>
        </p:nvSpPr>
        <p:spPr>
          <a:xfrm>
            <a:off x="7708106" y="4575215"/>
            <a:ext cx="5394484" cy="627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Iga kuulutus sisaldab fotosid, videoid, dokumente ja kirjeldust — tehke otsus ilma lisaotsinguteta.</a:t>
            </a:r>
            <a:endParaRPr lang="en-US" sz="1650" dirty="0"/>
          </a:p>
        </p:txBody>
      </p:sp>
      <p:sp>
        <p:nvSpPr>
          <p:cNvPr id="13" name="Shape 11"/>
          <p:cNvSpPr/>
          <p:nvPr/>
        </p:nvSpPr>
        <p:spPr>
          <a:xfrm>
            <a:off x="1293614" y="5931217"/>
            <a:ext cx="5931098" cy="1534120"/>
          </a:xfrm>
          <a:prstGeom prst="roundRect">
            <a:avLst>
              <a:gd name="adj" fmla="val 7153"/>
            </a:avLst>
          </a:prstGeom>
          <a:solidFill>
            <a:srgbClr val="1B54DA"/>
          </a:solidFill>
          <a:ln w="2286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ru-EE"/>
          </a:p>
        </p:txBody>
      </p:sp>
      <p:sp>
        <p:nvSpPr>
          <p:cNvPr id="14" name="Shape 12"/>
          <p:cNvSpPr/>
          <p:nvPr/>
        </p:nvSpPr>
        <p:spPr>
          <a:xfrm>
            <a:off x="1270754" y="5931217"/>
            <a:ext cx="91440" cy="1534120"/>
          </a:xfrm>
          <a:prstGeom prst="roundRect">
            <a:avLst>
              <a:gd name="adj" fmla="val 97046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ru-EE"/>
          </a:p>
        </p:txBody>
      </p:sp>
      <p:sp>
        <p:nvSpPr>
          <p:cNvPr id="15" name="Text 13"/>
          <p:cNvSpPr/>
          <p:nvPr/>
        </p:nvSpPr>
        <p:spPr>
          <a:xfrm>
            <a:off x="1596271" y="6165294"/>
            <a:ext cx="2640925" cy="330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Ausad arvustused</a:t>
            </a:r>
            <a:endParaRPr lang="en-US" sz="2050" dirty="0"/>
          </a:p>
        </p:txBody>
      </p:sp>
      <p:sp>
        <p:nvSpPr>
          <p:cNvPr id="16" name="Text 14"/>
          <p:cNvSpPr/>
          <p:nvPr/>
        </p:nvSpPr>
        <p:spPr>
          <a:xfrm>
            <a:off x="1596271" y="6603802"/>
            <a:ext cx="5394365" cy="627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Lugege teiste inimeste tegelikke hinnanguid ja valige kontrollitud spetsialiste enesekindlalt.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7405449" y="5931217"/>
            <a:ext cx="5931218" cy="1534120"/>
          </a:xfrm>
          <a:prstGeom prst="roundRect">
            <a:avLst>
              <a:gd name="adj" fmla="val 7153"/>
            </a:avLst>
          </a:prstGeom>
          <a:solidFill>
            <a:srgbClr val="1B54DA"/>
          </a:solidFill>
          <a:ln w="2286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ru-EE"/>
          </a:p>
        </p:txBody>
      </p:sp>
      <p:sp>
        <p:nvSpPr>
          <p:cNvPr id="18" name="Shape 16"/>
          <p:cNvSpPr/>
          <p:nvPr/>
        </p:nvSpPr>
        <p:spPr>
          <a:xfrm>
            <a:off x="7382589" y="5931217"/>
            <a:ext cx="91440" cy="1534120"/>
          </a:xfrm>
          <a:prstGeom prst="roundRect">
            <a:avLst>
              <a:gd name="adj" fmla="val 97046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ru-EE"/>
          </a:p>
        </p:txBody>
      </p:sp>
      <p:sp>
        <p:nvSpPr>
          <p:cNvPr id="19" name="Text 17"/>
          <p:cNvSpPr/>
          <p:nvPr/>
        </p:nvSpPr>
        <p:spPr>
          <a:xfrm>
            <a:off x="7708106" y="6165294"/>
            <a:ext cx="2640925" cy="330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FFFFFF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Kolm keelt</a:t>
            </a:r>
            <a:endParaRPr lang="en-US" sz="2050" dirty="0"/>
          </a:p>
        </p:txBody>
      </p:sp>
      <p:sp>
        <p:nvSpPr>
          <p:cNvPr id="20" name="Text 18"/>
          <p:cNvSpPr/>
          <p:nvPr/>
        </p:nvSpPr>
        <p:spPr>
          <a:xfrm>
            <a:off x="7708106" y="6603802"/>
            <a:ext cx="5394484" cy="627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Eesti, vene, inglise — iga Eesti kasutaja leiab vajaliku oma emakeeles.</a:t>
            </a:r>
            <a:endParaRPr lang="en-US" sz="16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894528" y="1113949"/>
            <a:ext cx="1938814" cy="2422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Kasutajatele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2894528" y="1395174"/>
            <a:ext cx="8841343" cy="969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800"/>
              </a:lnSpc>
              <a:buNone/>
            </a:pPr>
            <a:r>
              <a:rPr lang="en-US" sz="30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Leidke vajalik — kiiresti, mugavalt ja ühest kohast</a:t>
            </a:r>
            <a:endParaRPr lang="en-US" sz="3050" dirty="0"/>
          </a:p>
        </p:txBody>
      </p:sp>
      <p:sp>
        <p:nvSpPr>
          <p:cNvPr id="4" name="Text 2"/>
          <p:cNvSpPr/>
          <p:nvPr/>
        </p:nvSpPr>
        <p:spPr>
          <a:xfrm>
            <a:off x="2894528" y="2510671"/>
            <a:ext cx="8841343" cy="4040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Easyfind on loodud nii, et kasutaja kulutaks otsimisele minimaalse aja ja tulemusele maksimaalse. Mitte ühtegi lisakaarti, mitte ühtegi reklaamimüra.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2894528" y="3024307"/>
            <a:ext cx="2882146" cy="1996916"/>
          </a:xfrm>
          <a:prstGeom prst="roundRect">
            <a:avLst>
              <a:gd name="adj" fmla="val 3262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ru-EE"/>
          </a:p>
        </p:txBody>
      </p:sp>
      <p:sp>
        <p:nvSpPr>
          <p:cNvPr id="6" name="Shape 4"/>
          <p:cNvSpPr/>
          <p:nvPr/>
        </p:nvSpPr>
        <p:spPr>
          <a:xfrm>
            <a:off x="3057168" y="3186946"/>
            <a:ext cx="465296" cy="465296"/>
          </a:xfrm>
          <a:prstGeom prst="roundRect">
            <a:avLst>
              <a:gd name="adj" fmla="val 19650041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ru-EE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85160" y="3314938"/>
            <a:ext cx="209312" cy="20931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057168" y="3749635"/>
            <a:ext cx="1938814" cy="2422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Kiire otsing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3057168" y="4050387"/>
            <a:ext cx="2556867" cy="8081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Kõik kuulutused on liigitatud kategooriate ja alamkategooriate järgi. Vajalik leitakse sekundite, mitte tundidega.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874068" y="3024307"/>
            <a:ext cx="2882146" cy="1996916"/>
          </a:xfrm>
          <a:prstGeom prst="roundRect">
            <a:avLst>
              <a:gd name="adj" fmla="val 3262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ru-EE"/>
          </a:p>
        </p:txBody>
      </p:sp>
      <p:sp>
        <p:nvSpPr>
          <p:cNvPr id="11" name="Shape 8"/>
          <p:cNvSpPr/>
          <p:nvPr/>
        </p:nvSpPr>
        <p:spPr>
          <a:xfrm>
            <a:off x="6036707" y="3186946"/>
            <a:ext cx="465296" cy="465296"/>
          </a:xfrm>
          <a:prstGeom prst="roundRect">
            <a:avLst>
              <a:gd name="adj" fmla="val 19650041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ru-EE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64699" y="3314938"/>
            <a:ext cx="209312" cy="209312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6036707" y="3749635"/>
            <a:ext cx="1938814" cy="2422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Kõik ühes kohas</a:t>
            </a:r>
            <a:endParaRPr lang="en-US" sz="1500" dirty="0"/>
          </a:p>
        </p:txBody>
      </p:sp>
      <p:sp>
        <p:nvSpPr>
          <p:cNvPr id="14" name="Text 10"/>
          <p:cNvSpPr/>
          <p:nvPr/>
        </p:nvSpPr>
        <p:spPr>
          <a:xfrm>
            <a:off x="6036707" y="4050387"/>
            <a:ext cx="2556867" cy="8081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Teenused, tooted, kampaaniad, üritused, lastepakkumised, töökuulutused — üks portaal kümnete saitide asemel.</a:t>
            </a:r>
            <a:endParaRPr lang="en-US" sz="1200" dirty="0"/>
          </a:p>
        </p:txBody>
      </p:sp>
      <p:sp>
        <p:nvSpPr>
          <p:cNvPr id="15" name="Shape 11"/>
          <p:cNvSpPr/>
          <p:nvPr/>
        </p:nvSpPr>
        <p:spPr>
          <a:xfrm>
            <a:off x="8853607" y="3024307"/>
            <a:ext cx="2882265" cy="1996916"/>
          </a:xfrm>
          <a:prstGeom prst="roundRect">
            <a:avLst>
              <a:gd name="adj" fmla="val 3262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ru-EE"/>
          </a:p>
        </p:txBody>
      </p:sp>
      <p:sp>
        <p:nvSpPr>
          <p:cNvPr id="16" name="Shape 12"/>
          <p:cNvSpPr/>
          <p:nvPr/>
        </p:nvSpPr>
        <p:spPr>
          <a:xfrm>
            <a:off x="9016246" y="3186946"/>
            <a:ext cx="465296" cy="465296"/>
          </a:xfrm>
          <a:prstGeom prst="roundRect">
            <a:avLst>
              <a:gd name="adj" fmla="val 19650041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ru-EE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144238" y="3314938"/>
            <a:ext cx="209312" cy="209312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9016246" y="3749635"/>
            <a:ext cx="1974413" cy="2422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Üksikasjalikud lehed</a:t>
            </a:r>
            <a:endParaRPr lang="en-US" sz="1500" dirty="0"/>
          </a:p>
        </p:txBody>
      </p:sp>
      <p:sp>
        <p:nvSpPr>
          <p:cNvPr id="19" name="Text 14"/>
          <p:cNvSpPr/>
          <p:nvPr/>
        </p:nvSpPr>
        <p:spPr>
          <a:xfrm>
            <a:off x="9016246" y="4050387"/>
            <a:ext cx="2556986" cy="6061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Fotod, videod, kirjeldus ja dokumendid igas kuulutuses. Tehke otsus ilma lisaotsinguteta.</a:t>
            </a:r>
            <a:endParaRPr lang="en-US" sz="1200" dirty="0"/>
          </a:p>
        </p:txBody>
      </p:sp>
      <p:sp>
        <p:nvSpPr>
          <p:cNvPr id="20" name="Shape 15"/>
          <p:cNvSpPr/>
          <p:nvPr/>
        </p:nvSpPr>
        <p:spPr>
          <a:xfrm>
            <a:off x="2894528" y="5118616"/>
            <a:ext cx="2882146" cy="1996916"/>
          </a:xfrm>
          <a:prstGeom prst="roundRect">
            <a:avLst>
              <a:gd name="adj" fmla="val 3262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ru-EE"/>
          </a:p>
        </p:txBody>
      </p:sp>
      <p:sp>
        <p:nvSpPr>
          <p:cNvPr id="21" name="Shape 16"/>
          <p:cNvSpPr/>
          <p:nvPr/>
        </p:nvSpPr>
        <p:spPr>
          <a:xfrm>
            <a:off x="3057168" y="5281255"/>
            <a:ext cx="465296" cy="465296"/>
          </a:xfrm>
          <a:prstGeom prst="roundRect">
            <a:avLst>
              <a:gd name="adj" fmla="val 19650041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ru-EE"/>
          </a:p>
        </p:txBody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85160" y="5409248"/>
            <a:ext cx="209312" cy="209312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3057168" y="5843945"/>
            <a:ext cx="2424946" cy="2422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Arvustused ja hinnangud</a:t>
            </a:r>
            <a:endParaRPr lang="en-US" sz="1500" dirty="0"/>
          </a:p>
        </p:txBody>
      </p:sp>
      <p:sp>
        <p:nvSpPr>
          <p:cNvPr id="24" name="Text 18"/>
          <p:cNvSpPr/>
          <p:nvPr/>
        </p:nvSpPr>
        <p:spPr>
          <a:xfrm>
            <a:off x="3057168" y="6144697"/>
            <a:ext cx="2556867" cy="6061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Lugege teiste kasutajate tegelikke arvustusi ja valige kontrollitud spetsialiste enesekindlalt.</a:t>
            </a:r>
            <a:endParaRPr lang="en-US" sz="1200" dirty="0"/>
          </a:p>
        </p:txBody>
      </p:sp>
      <p:sp>
        <p:nvSpPr>
          <p:cNvPr id="25" name="Shape 19"/>
          <p:cNvSpPr/>
          <p:nvPr/>
        </p:nvSpPr>
        <p:spPr>
          <a:xfrm>
            <a:off x="5874068" y="5118616"/>
            <a:ext cx="2882146" cy="1996916"/>
          </a:xfrm>
          <a:prstGeom prst="roundRect">
            <a:avLst>
              <a:gd name="adj" fmla="val 3262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ru-EE"/>
          </a:p>
        </p:txBody>
      </p:sp>
      <p:sp>
        <p:nvSpPr>
          <p:cNvPr id="26" name="Shape 20"/>
          <p:cNvSpPr/>
          <p:nvPr/>
        </p:nvSpPr>
        <p:spPr>
          <a:xfrm>
            <a:off x="6036707" y="5281255"/>
            <a:ext cx="465296" cy="465296"/>
          </a:xfrm>
          <a:prstGeom prst="roundRect">
            <a:avLst>
              <a:gd name="adj" fmla="val 19650041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ru-EE"/>
          </a:p>
        </p:txBody>
      </p:sp>
      <p:pic>
        <p:nvPicPr>
          <p:cNvPr id="27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164699" y="5409248"/>
            <a:ext cx="209312" cy="209312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6036707" y="5843945"/>
            <a:ext cx="1938814" cy="2422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Lemmikud</a:t>
            </a:r>
            <a:endParaRPr lang="en-US" sz="1500" dirty="0"/>
          </a:p>
        </p:txBody>
      </p:sp>
      <p:sp>
        <p:nvSpPr>
          <p:cNvPr id="29" name="Text 22"/>
          <p:cNvSpPr/>
          <p:nvPr/>
        </p:nvSpPr>
        <p:spPr>
          <a:xfrm>
            <a:off x="6036707" y="6144697"/>
            <a:ext cx="2556867" cy="8081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Salvestage huvitavad pakkumised ja tulge nende juurde tagasi, kui sobib. Mugav variantide võrdlemisel.</a:t>
            </a:r>
            <a:endParaRPr lang="en-US" sz="1200" dirty="0"/>
          </a:p>
        </p:txBody>
      </p:sp>
      <p:sp>
        <p:nvSpPr>
          <p:cNvPr id="30" name="Shape 23"/>
          <p:cNvSpPr/>
          <p:nvPr/>
        </p:nvSpPr>
        <p:spPr>
          <a:xfrm>
            <a:off x="8853607" y="5118616"/>
            <a:ext cx="2882265" cy="1996916"/>
          </a:xfrm>
          <a:prstGeom prst="roundRect">
            <a:avLst>
              <a:gd name="adj" fmla="val 3262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ru-EE"/>
          </a:p>
        </p:txBody>
      </p:sp>
      <p:sp>
        <p:nvSpPr>
          <p:cNvPr id="31" name="Shape 24"/>
          <p:cNvSpPr/>
          <p:nvPr/>
        </p:nvSpPr>
        <p:spPr>
          <a:xfrm>
            <a:off x="9016246" y="5281255"/>
            <a:ext cx="465296" cy="465296"/>
          </a:xfrm>
          <a:prstGeom prst="roundRect">
            <a:avLst>
              <a:gd name="adj" fmla="val 19650041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ru-EE"/>
          </a:p>
        </p:txBody>
      </p:sp>
      <p:pic>
        <p:nvPicPr>
          <p:cNvPr id="32" name="Image 5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144238" y="5409248"/>
            <a:ext cx="209312" cy="209312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9016246" y="5843945"/>
            <a:ext cx="1938814" cy="2422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Otsene suhtlus</a:t>
            </a:r>
            <a:endParaRPr lang="en-US" sz="1500" dirty="0"/>
          </a:p>
        </p:txBody>
      </p:sp>
      <p:sp>
        <p:nvSpPr>
          <p:cNvPr id="34" name="Text 26"/>
          <p:cNvSpPr/>
          <p:nvPr/>
        </p:nvSpPr>
        <p:spPr>
          <a:xfrm>
            <a:off x="9016246" y="6144697"/>
            <a:ext cx="2556986" cy="8081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2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Kirjutage kuulutuse autorile otse, esitage küsimusi ja leppige koostöö kokku ilma vahendajateta.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698778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Ainulaadsed eelised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64037" y="1183243"/>
            <a:ext cx="12255579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050"/>
              </a:lnSpc>
              <a:buNone/>
            </a:pPr>
            <a:r>
              <a:rPr lang="en-US" sz="48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Kolm asja, mida teistel portaalidel ei ole</a:t>
            </a:r>
            <a:endParaRPr lang="en-US" sz="4850" dirty="0"/>
          </a:p>
        </p:txBody>
      </p:sp>
      <p:sp>
        <p:nvSpPr>
          <p:cNvPr id="4" name="Shape 2"/>
          <p:cNvSpPr/>
          <p:nvPr/>
        </p:nvSpPr>
        <p:spPr>
          <a:xfrm>
            <a:off x="864037" y="2325052"/>
            <a:ext cx="4136231" cy="5205770"/>
          </a:xfrm>
          <a:prstGeom prst="roundRect">
            <a:avLst>
              <a:gd name="adj" fmla="val 2507"/>
            </a:avLst>
          </a:prstGeom>
          <a:solidFill>
            <a:srgbClr val="D2DDF9"/>
          </a:solidFill>
          <a:ln w="1524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ru-EE"/>
          </a:p>
        </p:txBody>
      </p:sp>
      <p:sp>
        <p:nvSpPr>
          <p:cNvPr id="5" name="Shape 3"/>
          <p:cNvSpPr/>
          <p:nvPr/>
        </p:nvSpPr>
        <p:spPr>
          <a:xfrm>
            <a:off x="1126093" y="2587109"/>
            <a:ext cx="740569" cy="740569"/>
          </a:xfrm>
          <a:prstGeom prst="roundRect">
            <a:avLst>
              <a:gd name="adj" fmla="val 12346028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ru-EE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29690" y="2790706"/>
            <a:ext cx="333256" cy="33325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126093" y="3574494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Lastemaailm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1126093" y="4108371"/>
            <a:ext cx="3612118" cy="27653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Eraldi kategooria lastega seotud toodete, teenuste ja ürituste jaoks. Vanematel ei ole enam vaja otsida kümnete allikate kaudu — kõik on ühes jaotises. See on haruldus kuulutusportaalide seas.</a:t>
            </a:r>
            <a:endParaRPr lang="en-US" sz="1900" dirty="0"/>
          </a:p>
        </p:txBody>
      </p:sp>
      <p:sp>
        <p:nvSpPr>
          <p:cNvPr id="9" name="Shape 6"/>
          <p:cNvSpPr/>
          <p:nvPr/>
        </p:nvSpPr>
        <p:spPr>
          <a:xfrm>
            <a:off x="5247084" y="2325052"/>
            <a:ext cx="4136231" cy="5205770"/>
          </a:xfrm>
          <a:prstGeom prst="roundRect">
            <a:avLst>
              <a:gd name="adj" fmla="val 2507"/>
            </a:avLst>
          </a:prstGeom>
          <a:solidFill>
            <a:srgbClr val="D2DDF9"/>
          </a:solidFill>
          <a:ln w="1524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ru-EE"/>
          </a:p>
        </p:txBody>
      </p:sp>
      <p:sp>
        <p:nvSpPr>
          <p:cNvPr id="10" name="Shape 7"/>
          <p:cNvSpPr/>
          <p:nvPr/>
        </p:nvSpPr>
        <p:spPr>
          <a:xfrm>
            <a:off x="5509141" y="2587109"/>
            <a:ext cx="740569" cy="740569"/>
          </a:xfrm>
          <a:prstGeom prst="roundRect">
            <a:avLst>
              <a:gd name="adj" fmla="val 12346028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ru-EE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2738" y="2790706"/>
            <a:ext cx="333256" cy="33325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509141" y="3574494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Ekspertartiklid</a:t>
            </a:r>
            <a:endParaRPr lang="en-US" sz="2400" dirty="0"/>
          </a:p>
        </p:txBody>
      </p:sp>
      <p:sp>
        <p:nvSpPr>
          <p:cNvPr id="13" name="Text 9"/>
          <p:cNvSpPr/>
          <p:nvPr/>
        </p:nvSpPr>
        <p:spPr>
          <a:xfrm>
            <a:off x="5509141" y="4108371"/>
            <a:ext cx="3612118" cy="3160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Spetsialistid avaldavad kasulikke materjale — maksudest Eestis, isikubrändist, tervisest, ehitusest. Kasutajad saavad teadmisi, spetsialistid — usaldust ja orgaanilist liiklust Google'ist aastaid.</a:t>
            </a:r>
            <a:endParaRPr lang="en-US" sz="1900" dirty="0"/>
          </a:p>
        </p:txBody>
      </p:sp>
      <p:sp>
        <p:nvSpPr>
          <p:cNvPr id="14" name="Shape 10"/>
          <p:cNvSpPr/>
          <p:nvPr/>
        </p:nvSpPr>
        <p:spPr>
          <a:xfrm>
            <a:off x="9630132" y="2325052"/>
            <a:ext cx="4136231" cy="5205770"/>
          </a:xfrm>
          <a:prstGeom prst="roundRect">
            <a:avLst>
              <a:gd name="adj" fmla="val 2507"/>
            </a:avLst>
          </a:prstGeom>
          <a:solidFill>
            <a:srgbClr val="D2DDF9"/>
          </a:solidFill>
          <a:ln w="1524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ru-EE"/>
          </a:p>
        </p:txBody>
      </p:sp>
      <p:sp>
        <p:nvSpPr>
          <p:cNvPr id="15" name="Shape 11"/>
          <p:cNvSpPr/>
          <p:nvPr/>
        </p:nvSpPr>
        <p:spPr>
          <a:xfrm>
            <a:off x="9892189" y="2587109"/>
            <a:ext cx="740569" cy="740569"/>
          </a:xfrm>
          <a:prstGeom prst="roundRect">
            <a:avLst>
              <a:gd name="adj" fmla="val 12346028"/>
            </a:avLst>
          </a:prstGeom>
          <a:solidFill>
            <a:srgbClr val="1B54DA"/>
          </a:solidFill>
          <a:ln/>
        </p:spPr>
        <p:txBody>
          <a:bodyPr/>
          <a:lstStyle/>
          <a:p>
            <a:endParaRPr lang="ru-EE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095786" y="2790706"/>
            <a:ext cx="333256" cy="333256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9892189" y="3574494"/>
            <a:ext cx="3612118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Partnerite ja investorite otsimine</a:t>
            </a:r>
            <a:endParaRPr lang="en-US" sz="2400" dirty="0"/>
          </a:p>
        </p:txBody>
      </p:sp>
      <p:sp>
        <p:nvSpPr>
          <p:cNvPr id="18" name="Text 13"/>
          <p:cNvSpPr/>
          <p:nvPr/>
        </p:nvSpPr>
        <p:spPr>
          <a:xfrm>
            <a:off x="9892189" y="4494133"/>
            <a:ext cx="3612118" cy="2370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Jaotis äripartnerite, investorite ja ühisprojektide osalejate leidmiseks. Enamikul kuulutusportaalidel seda lihtsalt ei ole. Easyfind loob uusi ärisuhteid.</a:t>
            </a:r>
            <a:endParaRPr lang="en-US" sz="1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415177" y="580668"/>
            <a:ext cx="2587704" cy="3233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Kuidas alustada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1415177" y="973455"/>
            <a:ext cx="7727037" cy="6468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050"/>
              </a:lnSpc>
              <a:buNone/>
            </a:pPr>
            <a:r>
              <a:rPr lang="en-US" sz="40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Neli sammu esimese kliendini</a:t>
            </a:r>
            <a:endParaRPr lang="en-US" sz="40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7008" y="1880592"/>
            <a:ext cx="9176147" cy="4199573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78829" y="2929113"/>
            <a:ext cx="589978" cy="58997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753196" y="5082898"/>
            <a:ext cx="1722734" cy="331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0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Avaldamine</a:t>
            </a:r>
            <a:endParaRPr lang="en-US" sz="20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118960" y="2930219"/>
            <a:ext cx="589977" cy="589977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582081" y="5082898"/>
            <a:ext cx="1722733" cy="331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0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Kuulutus</a:t>
            </a:r>
            <a:endParaRPr lang="en-US" sz="2050" dirty="0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59644" y="2930219"/>
            <a:ext cx="589977" cy="589977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5422765" y="5082898"/>
            <a:ext cx="1722733" cy="331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0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Profiil</a:t>
            </a:r>
            <a:endParaRPr lang="en-US" sz="205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788528" y="2930219"/>
            <a:ext cx="589977" cy="589977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3216250" y="4916967"/>
            <a:ext cx="1722733" cy="663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0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Registreerimine</a:t>
            </a:r>
            <a:endParaRPr lang="en-US" sz="2050" dirty="0"/>
          </a:p>
        </p:txBody>
      </p:sp>
      <p:sp>
        <p:nvSpPr>
          <p:cNvPr id="13" name="Text 6"/>
          <p:cNvSpPr/>
          <p:nvPr/>
        </p:nvSpPr>
        <p:spPr>
          <a:xfrm>
            <a:off x="1415177" y="6275427"/>
            <a:ext cx="11799927" cy="6088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Enamik kasutajaid lõpetab registreerimise ja avaldab esimese kuulutuse vähem kui 15 minutiga. Tehnilisi teadmisi ei ole vaja — platvorm on intuitiivselt arusaadav kõigis kolmes keeles.</a:t>
            </a:r>
            <a:endParaRPr lang="en-US" sz="1600" dirty="0"/>
          </a:p>
        </p:txBody>
      </p:sp>
      <p:pic>
        <p:nvPicPr>
          <p:cNvPr id="14" name="Image 5" descr="preencoded.png">
            <a:hlinkClick r:id="rId12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15177" y="7079575"/>
            <a:ext cx="4220885" cy="56923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13157" y="1280636"/>
            <a:ext cx="7690485" cy="12977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0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Easyfind — </a:t>
            </a:r>
            <a:r>
              <a:rPr lang="en-US" sz="4050" dirty="0">
                <a:solidFill>
                  <a:srgbClr val="1B54DA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kasvuplatvorm</a:t>
            </a:r>
            <a:r>
              <a:rPr lang="en-US" sz="40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 teie ettevõttele</a:t>
            </a:r>
            <a:endParaRPr lang="en-US" sz="4050" dirty="0"/>
          </a:p>
        </p:txBody>
      </p:sp>
      <p:sp>
        <p:nvSpPr>
          <p:cNvPr id="4" name="Text 1"/>
          <p:cNvSpPr/>
          <p:nvPr/>
        </p:nvSpPr>
        <p:spPr>
          <a:xfrm>
            <a:off x="6213157" y="2840355"/>
            <a:ext cx="7690485" cy="6115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Easyfind loob keskkonna, kus spetsialistid, ettevõtted ja kliendid </a:t>
            </a:r>
            <a:endParaRPr lang="en-US" sz="1600" dirty="0"/>
          </a:p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leiavad üksteist kiiresti ja mugavalt.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213157" y="3648313"/>
            <a:ext cx="7690485" cy="1528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Platvorm ühendab:</a:t>
            </a:r>
            <a:endParaRPr lang="en-US" sz="1600" dirty="0"/>
          </a:p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• teenuste ja toodete kataloogi </a:t>
            </a:r>
            <a:endParaRPr lang="en-US" sz="1600" dirty="0"/>
          </a:p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• ettevõtete nähtavuse </a:t>
            </a:r>
            <a:endParaRPr lang="en-US" sz="1600" dirty="0"/>
          </a:p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• ekspertsisu </a:t>
            </a:r>
            <a:endParaRPr lang="en-US" sz="1600" dirty="0"/>
          </a:p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• kaasaegsed otsingu- ja turundusvõimalused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6213157" y="5373529"/>
            <a:ext cx="7690485" cy="305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Tere tulemast portaali, kus aus töö saab nähtavaks.</a:t>
            </a:r>
            <a:endParaRPr lang="en-US" sz="1600" dirty="0"/>
          </a:p>
        </p:txBody>
      </p:sp>
      <p:pic>
        <p:nvPicPr>
          <p:cNvPr id="7" name="Image 1" descr="preencoded.png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3157" y="5875734"/>
            <a:ext cx="3068122" cy="571024"/>
          </a:xfrm>
          <a:prstGeom prst="rect">
            <a:avLst/>
          </a:prstGeom>
        </p:spPr>
      </p:pic>
      <p:pic>
        <p:nvPicPr>
          <p:cNvPr id="8" name="Image 2" descr="preencoded.png">
            <a:hlinkClick r:id="rId4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85102" y="5875734"/>
            <a:ext cx="3581876" cy="571024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213157" y="6643211"/>
            <a:ext cx="7690485" cy="305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1502</Words>
  <Application>Microsoft Macintosh PowerPoint</Application>
  <PresentationFormat>Произвольный</PresentationFormat>
  <Paragraphs>190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Alexandria</vt:lpstr>
      <vt:lpstr>Nobile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Aljona Malets</cp:lastModifiedBy>
  <cp:revision>2</cp:revision>
  <dcterms:created xsi:type="dcterms:W3CDTF">2026-03-10T13:39:09Z</dcterms:created>
  <dcterms:modified xsi:type="dcterms:W3CDTF">2026-03-10T13:43:11Z</dcterms:modified>
</cp:coreProperties>
</file>